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3" r:id="rId1"/>
  </p:sldMasterIdLst>
  <p:notesMasterIdLst>
    <p:notesMasterId r:id="rId57"/>
  </p:notesMasterIdLst>
  <p:sldIdLst>
    <p:sldId id="256" r:id="rId2"/>
    <p:sldId id="371" r:id="rId3"/>
    <p:sldId id="372" r:id="rId4"/>
    <p:sldId id="258" r:id="rId5"/>
    <p:sldId id="316" r:id="rId6"/>
    <p:sldId id="314" r:id="rId7"/>
    <p:sldId id="315" r:id="rId8"/>
    <p:sldId id="317" r:id="rId9"/>
    <p:sldId id="318" r:id="rId10"/>
    <p:sldId id="320" r:id="rId11"/>
    <p:sldId id="321" r:id="rId12"/>
    <p:sldId id="326" r:id="rId13"/>
    <p:sldId id="327" r:id="rId14"/>
    <p:sldId id="328" r:id="rId15"/>
    <p:sldId id="325" r:id="rId16"/>
    <p:sldId id="331" r:id="rId17"/>
    <p:sldId id="322" r:id="rId18"/>
    <p:sldId id="329" r:id="rId19"/>
    <p:sldId id="332" r:id="rId20"/>
    <p:sldId id="333" r:id="rId21"/>
    <p:sldId id="364" r:id="rId22"/>
    <p:sldId id="335" r:id="rId23"/>
    <p:sldId id="336" r:id="rId24"/>
    <p:sldId id="365" r:id="rId25"/>
    <p:sldId id="366" r:id="rId26"/>
    <p:sldId id="340" r:id="rId27"/>
    <p:sldId id="362" r:id="rId28"/>
    <p:sldId id="363" r:id="rId29"/>
    <p:sldId id="373" r:id="rId30"/>
    <p:sldId id="374" r:id="rId31"/>
    <p:sldId id="339" r:id="rId32"/>
    <p:sldId id="341" r:id="rId33"/>
    <p:sldId id="342" r:id="rId34"/>
    <p:sldId id="343" r:id="rId35"/>
    <p:sldId id="375" r:id="rId36"/>
    <p:sldId id="344" r:id="rId37"/>
    <p:sldId id="323" r:id="rId38"/>
    <p:sldId id="345" r:id="rId39"/>
    <p:sldId id="346" r:id="rId40"/>
    <p:sldId id="347" r:id="rId41"/>
    <p:sldId id="348" r:id="rId42"/>
    <p:sldId id="350" r:id="rId43"/>
    <p:sldId id="351" r:id="rId44"/>
    <p:sldId id="352" r:id="rId45"/>
    <p:sldId id="368" r:id="rId46"/>
    <p:sldId id="367" r:id="rId47"/>
    <p:sldId id="324" r:id="rId48"/>
    <p:sldId id="357" r:id="rId49"/>
    <p:sldId id="356" r:id="rId50"/>
    <p:sldId id="358" r:id="rId51"/>
    <p:sldId id="359" r:id="rId52"/>
    <p:sldId id="360" r:id="rId53"/>
    <p:sldId id="361" r:id="rId54"/>
    <p:sldId id="369" r:id="rId55"/>
    <p:sldId id="37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5"/>
    <p:restoredTop sz="94533"/>
  </p:normalViewPr>
  <p:slideViewPr>
    <p:cSldViewPr snapToGrid="0" snapToObjects="1">
      <p:cViewPr varScale="1">
        <p:scale>
          <a:sx n="182" d="100"/>
          <a:sy n="182" d="100"/>
        </p:scale>
        <p:origin x="1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C731A-E69E-6C4B-8A97-F29524D7E10F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33CBD-6876-574D-9E48-BE7752AF8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5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03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8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2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8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4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30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1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3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8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33CBD-6876-574D-9E48-BE7752AF8E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FFC4-C509-4D4D-9205-1A1DA01401CF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09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6D77-3345-014B-92E7-1BCC0117D74E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AA1F1-8B9B-4F41-B744-E4914C15CF73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65" y="93234"/>
            <a:ext cx="8205248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64" y="1418797"/>
            <a:ext cx="8205249" cy="47434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72F9-0F8C-414C-BEE7-13BCB9E64BE7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88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DE49-BAFB-0547-82C7-D12CFBAC1C24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7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E1C6-14C9-5146-8BBD-66A2262A4DB1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0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9493A-9441-C442-B78F-8C6B4B44CF2F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3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9369-090E-2542-9D43-27CF5DCC13B2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73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9C57B-33BE-5B49-B6DE-D01CA3B337BC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9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5FD95-2C33-844A-92B9-60C20DDDF417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32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11DE2-9497-0244-8AB6-A7CD1EECEC09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7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4CA2-60C8-0842-8506-746551C7C3DF}" type="datetime1">
              <a:rPr lang="en-US" smtClean="0"/>
              <a:t>2/17/18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4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6" Type="http://schemas.openxmlformats.org/officeDocument/2006/relationships/image" Target="../media/image180.png"/><Relationship Id="rId7" Type="http://schemas.openxmlformats.org/officeDocument/2006/relationships/image" Target="../media/image190.png"/><Relationship Id="rId8" Type="http://schemas.openxmlformats.org/officeDocument/2006/relationships/image" Target="../media/image200.png"/><Relationship Id="rId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27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60.png"/><Relationship Id="rId5" Type="http://schemas.openxmlformats.org/officeDocument/2006/relationships/image" Target="../media/image69.png"/><Relationship Id="rId6" Type="http://schemas.openxmlformats.org/officeDocument/2006/relationships/image" Target="../media/image680.png"/><Relationship Id="rId7" Type="http://schemas.openxmlformats.org/officeDocument/2006/relationships/image" Target="../media/image70.png"/><Relationship Id="rId8" Type="http://schemas.openxmlformats.org/officeDocument/2006/relationships/image" Target="../media/image70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9.png"/><Relationship Id="rId13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0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76.png"/><Relationship Id="rId8" Type="http://schemas.openxmlformats.org/officeDocument/2006/relationships/image" Target="../media/image690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9.png"/><Relationship Id="rId13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0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76.png"/><Relationship Id="rId8" Type="http://schemas.openxmlformats.org/officeDocument/2006/relationships/image" Target="../media/image690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0.png"/><Relationship Id="rId20" Type="http://schemas.openxmlformats.org/officeDocument/2006/relationships/image" Target="../media/image84.png"/><Relationship Id="rId10" Type="http://schemas.openxmlformats.org/officeDocument/2006/relationships/image" Target="../media/image700.png"/><Relationship Id="rId11" Type="http://schemas.openxmlformats.org/officeDocument/2006/relationships/image" Target="../media/image710.png"/><Relationship Id="rId12" Type="http://schemas.openxmlformats.org/officeDocument/2006/relationships/image" Target="../media/image72.png"/><Relationship Id="rId13" Type="http://schemas.openxmlformats.org/officeDocument/2006/relationships/image" Target="../media/image770.png"/><Relationship Id="rId14" Type="http://schemas.openxmlformats.org/officeDocument/2006/relationships/image" Target="../media/image780.png"/><Relationship Id="rId15" Type="http://schemas.openxmlformats.org/officeDocument/2006/relationships/image" Target="../media/image790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0.png"/><Relationship Id="rId4" Type="http://schemas.openxmlformats.org/officeDocument/2006/relationships/image" Target="../media/image750.png"/><Relationship Id="rId5" Type="http://schemas.openxmlformats.org/officeDocument/2006/relationships/image" Target="../media/image660.png"/><Relationship Id="rId6" Type="http://schemas.openxmlformats.org/officeDocument/2006/relationships/image" Target="../media/image67.png"/><Relationship Id="rId7" Type="http://schemas.openxmlformats.org/officeDocument/2006/relationships/image" Target="../media/image680.png"/><Relationship Id="rId8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0" Type="http://schemas.openxmlformats.org/officeDocument/2006/relationships/image" Target="../media/image92.png"/><Relationship Id="rId9" Type="http://schemas.openxmlformats.org/officeDocument/2006/relationships/image" Target="../media/image91.png"/><Relationship Id="rId11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21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90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2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650" y="1832602"/>
            <a:ext cx="8013700" cy="2387600"/>
          </a:xfrm>
        </p:spPr>
        <p:txBody>
          <a:bodyPr anchor="ctr">
            <a:normAutofit/>
          </a:bodyPr>
          <a:lstStyle/>
          <a:p>
            <a:r>
              <a:rPr lang="en-US" sz="4800" dirty="0" smtClean="0"/>
              <a:t>Hidden Markov Models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11" y="301983"/>
            <a:ext cx="2275539" cy="74999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189919" y="4220202"/>
            <a:ext cx="2637161" cy="7806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CIS 530</a:t>
            </a:r>
            <a:endParaRPr lang="en-US" sz="2000" dirty="0" smtClean="0"/>
          </a:p>
          <a:p>
            <a:r>
              <a:rPr lang="en-US" sz="1600" dirty="0" smtClean="0">
                <a:latin typeface="+mj-lt"/>
              </a:rPr>
              <a:t>University of Pennsylvania</a:t>
            </a:r>
          </a:p>
        </p:txBody>
      </p:sp>
    </p:spTree>
    <p:extLst>
      <p:ext uri="{BB962C8B-B14F-4D97-AF65-F5344CB8AC3E}">
        <p14:creationId xmlns:p14="http://schemas.microsoft.com/office/powerpoint/2010/main" val="2958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11096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Hidden Markov Models</a:t>
            </a:r>
            <a:endParaRPr lang="en-US" sz="3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65743" y="1248937"/>
            <a:ext cx="7933526" cy="1163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Used when events in the world are not directly observable</a:t>
            </a:r>
            <a:endParaRPr lang="en-US" sz="2400" b="1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Parts-of-Speech (POS) tags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Reason about both, </a:t>
            </a:r>
            <a:r>
              <a:rPr lang="en-US" sz="2000" b="1" dirty="0" smtClean="0">
                <a:latin typeface="+mj-lt"/>
              </a:rPr>
              <a:t>observed</a:t>
            </a:r>
            <a:r>
              <a:rPr lang="en-US" sz="2000" dirty="0" smtClean="0">
                <a:latin typeface="+mj-lt"/>
              </a:rPr>
              <a:t> (ex. words) and </a:t>
            </a:r>
            <a:r>
              <a:rPr lang="en-US" sz="2000" b="1" dirty="0" smtClean="0">
                <a:latin typeface="+mj-lt"/>
              </a:rPr>
              <a:t>hidden </a:t>
            </a:r>
            <a:r>
              <a:rPr lang="en-US" sz="2000" dirty="0" smtClean="0">
                <a:latin typeface="+mj-lt"/>
              </a:rPr>
              <a:t>(ex. POS tags)</a:t>
            </a:r>
          </a:p>
          <a:p>
            <a:pPr marL="800100" lvl="1" indent="-342900">
              <a:buFont typeface="Arial" charset="0"/>
              <a:buChar char="•"/>
            </a:pPr>
            <a:endParaRPr lang="en-US" sz="900" b="1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09900" y="2774376"/>
            <a:ext cx="5350558" cy="5907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09900" y="3495229"/>
            <a:ext cx="5350558" cy="54452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66220" y="2757918"/>
            <a:ext cx="1170729" cy="6237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Observed Events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84807" y="3495229"/>
            <a:ext cx="933556" cy="5973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Hidden</a:t>
            </a:r>
          </a:p>
          <a:p>
            <a:pPr algn="ctr"/>
            <a:r>
              <a:rPr lang="en-US" sz="2000" dirty="0" smtClean="0"/>
              <a:t>Events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5743" y="4779731"/>
            <a:ext cx="7933526" cy="1163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HMMs model this as a process where hidden events cause the occurrence of observed events</a:t>
            </a:r>
            <a:endParaRPr lang="en-US" sz="2000" dirty="0" smtClean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900" b="1" dirty="0" smtClean="0"/>
          </a:p>
        </p:txBody>
      </p:sp>
    </p:spTree>
    <p:extLst>
      <p:ext uri="{BB962C8B-B14F-4D97-AF65-F5344CB8AC3E}">
        <p14:creationId xmlns:p14="http://schemas.microsoft.com/office/powerpoint/2010/main" val="1876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4451799"/>
            <a:ext cx="5385577" cy="2307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Year </a:t>
            </a:r>
            <a:r>
              <a:rPr lang="en-US" sz="2400" dirty="0" smtClean="0"/>
              <a:t>2799; </a:t>
            </a:r>
            <a:r>
              <a:rPr lang="en-US" sz="2400" dirty="0"/>
              <a:t>You are a </a:t>
            </a:r>
            <a:r>
              <a:rPr lang="en-US" sz="2400" dirty="0" smtClean="0"/>
              <a:t>climatologist</a:t>
            </a:r>
          </a:p>
          <a:p>
            <a:endParaRPr lang="en-US" sz="2400" dirty="0" smtClean="0"/>
          </a:p>
          <a:p>
            <a:r>
              <a:rPr lang="en-US" sz="2400" dirty="0" smtClean="0"/>
              <a:t>Job: Estimate </a:t>
            </a:r>
            <a:r>
              <a:rPr lang="en-US" sz="2400" dirty="0"/>
              <a:t>the weather each </a:t>
            </a:r>
            <a:r>
              <a:rPr lang="en-US" sz="2400" dirty="0" smtClean="0"/>
              <a:t>day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Jason’s diary: How many ice-creams he ate everyday in 2007</a:t>
            </a:r>
          </a:p>
        </p:txBody>
      </p:sp>
      <p:cxnSp>
        <p:nvCxnSpPr>
          <p:cNvPr id="15" name="Straight Arrow Connector 14"/>
          <p:cNvCxnSpPr>
            <a:stCxn id="12" idx="1"/>
            <a:endCxn id="10" idx="3"/>
          </p:cNvCxnSpPr>
          <p:nvPr/>
        </p:nvCxnSpPr>
        <p:spPr>
          <a:xfrm flipH="1">
            <a:off x="5691796" y="5854721"/>
            <a:ext cx="657878" cy="1152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53825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Jason Eisner’s Experiment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2" y="1618603"/>
            <a:ext cx="5385577" cy="2305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94112" y="1319559"/>
            <a:ext cx="3023922" cy="79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37" y="443402"/>
            <a:ext cx="2307931" cy="34705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86982" y="5692280"/>
            <a:ext cx="2204814" cy="5554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06468" y="5111226"/>
            <a:ext cx="1042587" cy="444382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349674" y="5676333"/>
            <a:ext cx="2250694" cy="356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Observed Events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349674" y="4621711"/>
            <a:ext cx="1760285" cy="7285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Unobserved </a:t>
            </a:r>
            <a:r>
              <a:rPr lang="en-US" sz="2400" dirty="0" smtClean="0"/>
              <a:t>Events</a:t>
            </a:r>
          </a:p>
        </p:txBody>
      </p:sp>
      <p:cxnSp>
        <p:nvCxnSpPr>
          <p:cNvPr id="18" name="Straight Arrow Connector 17"/>
          <p:cNvCxnSpPr>
            <a:stCxn id="13" idx="1"/>
            <a:endCxn id="11" idx="3"/>
          </p:cNvCxnSpPr>
          <p:nvPr/>
        </p:nvCxnSpPr>
        <p:spPr>
          <a:xfrm flipH="1">
            <a:off x="3649055" y="4985970"/>
            <a:ext cx="2700619" cy="347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6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53825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Jason Eisner’s Experiment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43" y="1229093"/>
            <a:ext cx="5906870" cy="11598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Input: Sequence of observations, O</a:t>
            </a:r>
          </a:p>
          <a:p>
            <a:endParaRPr lang="en-US" sz="2400" dirty="0"/>
          </a:p>
          <a:p>
            <a:r>
              <a:rPr lang="en-US" sz="2400" dirty="0" smtClean="0"/>
              <a:t>Output: Sequence of </a:t>
            </a:r>
            <a:r>
              <a:rPr lang="en-US" sz="2400" i="1" dirty="0" smtClean="0"/>
              <a:t>hidden</a:t>
            </a:r>
            <a:r>
              <a:rPr lang="en-US" sz="2400" dirty="0" smtClean="0"/>
              <a:t> states, Q</a:t>
            </a:r>
            <a:endParaRPr lang="en-US" sz="2400" i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94112" y="1319559"/>
            <a:ext cx="3023922" cy="7930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566260" y="898641"/>
            <a:ext cx="1760285" cy="59353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Ice-creams eaten each day </a:t>
            </a:r>
          </a:p>
        </p:txBody>
      </p: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>
            <a:off x="4854011" y="1195409"/>
            <a:ext cx="1712249" cy="2319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6540697" y="1716102"/>
            <a:ext cx="1760285" cy="59353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Weather state each day</a:t>
            </a:r>
          </a:p>
        </p:txBody>
      </p:sp>
      <p:cxnSp>
        <p:nvCxnSpPr>
          <p:cNvPr id="24" name="Straight Arrow Connector 23"/>
          <p:cNvCxnSpPr>
            <a:stCxn id="23" idx="1"/>
          </p:cNvCxnSpPr>
          <p:nvPr/>
        </p:nvCxnSpPr>
        <p:spPr>
          <a:xfrm flipH="1">
            <a:off x="5032715" y="2012870"/>
            <a:ext cx="1507982" cy="87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 txBox="1">
            <a:spLocks/>
          </p:cNvSpPr>
          <p:nvPr/>
        </p:nvSpPr>
        <p:spPr>
          <a:xfrm>
            <a:off x="2257020" y="400452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099833" y="4115248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33" y="4115248"/>
                <a:ext cx="337371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/>
          <p:cNvSpPr txBox="1">
            <a:spLocks/>
          </p:cNvSpPr>
          <p:nvPr/>
        </p:nvSpPr>
        <p:spPr>
          <a:xfrm>
            <a:off x="3437204" y="4004520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COLD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6352627" y="400452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HOT</a:t>
            </a: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4898974" y="4004520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COLD</a:t>
            </a: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7545258" y="4004520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COLD</a:t>
            </a:r>
            <a:endParaRPr lang="en-US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581258" y="4115248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258" y="4115248"/>
                <a:ext cx="337371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008225" y="4115248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225" y="4115248"/>
                <a:ext cx="337371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256872" y="4115248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872" y="4115248"/>
                <a:ext cx="337371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/>
          <p:cNvSpPr txBox="1">
            <a:spLocks/>
          </p:cNvSpPr>
          <p:nvPr/>
        </p:nvSpPr>
        <p:spPr>
          <a:xfrm>
            <a:off x="2274413" y="508107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2</a:t>
            </a: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3574237" y="508107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2</a:t>
            </a:r>
            <a:endParaRPr lang="en-US" sz="3200" dirty="0" smtClean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5077541" y="508107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1</a:t>
            </a:r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6384639" y="508107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3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7708796" y="5081070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2</a:t>
            </a:r>
            <a:endParaRPr lang="en-US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533147" y="4572822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147" y="4572822"/>
                <a:ext cx="33737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850364" y="4595308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64" y="4595308"/>
                <a:ext cx="33737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353668" y="4595308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668" y="4595308"/>
                <a:ext cx="3373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660766" y="4572822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766" y="4572822"/>
                <a:ext cx="33737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974088" y="4595308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088" y="4595308"/>
                <a:ext cx="33737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itle 1"/>
          <p:cNvSpPr txBox="1">
            <a:spLocks/>
          </p:cNvSpPr>
          <p:nvPr/>
        </p:nvSpPr>
        <p:spPr>
          <a:xfrm>
            <a:off x="285471" y="3521114"/>
            <a:ext cx="1860483" cy="3381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Unobserved Event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145954" y="3859242"/>
            <a:ext cx="201654" cy="252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itle 1"/>
          <p:cNvSpPr txBox="1">
            <a:spLocks/>
          </p:cNvSpPr>
          <p:nvPr/>
        </p:nvSpPr>
        <p:spPr>
          <a:xfrm>
            <a:off x="195196" y="5104902"/>
            <a:ext cx="1860483" cy="3381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Observed Event</a:t>
            </a:r>
          </a:p>
        </p:txBody>
      </p:sp>
      <p:cxnSp>
        <p:nvCxnSpPr>
          <p:cNvPr id="90" name="Straight Arrow Connector 89"/>
          <p:cNvCxnSpPr>
            <a:stCxn id="85" idx="3"/>
          </p:cNvCxnSpPr>
          <p:nvPr/>
        </p:nvCxnSpPr>
        <p:spPr>
          <a:xfrm>
            <a:off x="2055679" y="5273966"/>
            <a:ext cx="477468" cy="83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6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 animBg="1"/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" y="1177494"/>
            <a:ext cx="8976732" cy="37961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5743" y="111096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Hidden Markov Models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304693" y="1177494"/>
            <a:ext cx="6969513" cy="24020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7268" y="1325042"/>
            <a:ext cx="992459" cy="127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Similar to Markov Chain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270" y="3579541"/>
            <a:ext cx="2453268" cy="139412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12675" y="3571196"/>
            <a:ext cx="2453268" cy="139412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27171" y="5408340"/>
            <a:ext cx="1815346" cy="83634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Emission Probabilities</a:t>
            </a: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2620538" y="4739270"/>
            <a:ext cx="2114306" cy="6690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</p:cNvCxnSpPr>
          <p:nvPr/>
        </p:nvCxnSpPr>
        <p:spPr>
          <a:xfrm flipV="1">
            <a:off x="4734844" y="4627758"/>
            <a:ext cx="1877831" cy="7805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167268" y="5715225"/>
            <a:ext cx="2956095" cy="83634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Given the day is hot, the probability of Jason eating two ice-creams = 0.4</a:t>
            </a: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1461333" y="4530982"/>
            <a:ext cx="183983" cy="11842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542978" y="4307696"/>
            <a:ext cx="1644745" cy="223285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87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1" animBg="1"/>
      <p:bldP spid="9" grpId="0" animBg="1"/>
      <p:bldP spid="10" grpId="0" animBg="1"/>
      <p:bldP spid="11" grpId="0" animBg="1"/>
      <p:bldP spid="23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" y="966107"/>
            <a:ext cx="8976732" cy="37961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5743" y="111096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Hidden Markov Models</a:t>
            </a:r>
            <a:endParaRPr lang="en-US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29588" y="489148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72401" y="5002216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01" y="5002216"/>
                <a:ext cx="337371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/>
          <p:cNvSpPr txBox="1">
            <a:spLocks/>
          </p:cNvSpPr>
          <p:nvPr/>
        </p:nvSpPr>
        <p:spPr>
          <a:xfrm>
            <a:off x="3409772" y="4891488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COLD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325195" y="489148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HOT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871542" y="4891488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COLD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517826" y="4891488"/>
            <a:ext cx="1128906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COLD</a:t>
            </a:r>
            <a:endParaRPr lang="en-US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53826" y="5002216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826" y="5002216"/>
                <a:ext cx="337371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980793" y="5002216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793" y="5002216"/>
                <a:ext cx="337371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29440" y="5002216"/>
                <a:ext cx="337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40" y="5002216"/>
                <a:ext cx="337371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/>
          <p:cNvSpPr txBox="1">
            <a:spLocks/>
          </p:cNvSpPr>
          <p:nvPr/>
        </p:nvSpPr>
        <p:spPr>
          <a:xfrm>
            <a:off x="2246981" y="596803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2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546805" y="596803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2</a:t>
            </a:r>
            <a:endParaRPr lang="en-US" sz="3200" dirty="0" smtClean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050109" y="596803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1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357207" y="596803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3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7681364" y="5968038"/>
            <a:ext cx="889627" cy="5907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2</a:t>
            </a:r>
            <a:endParaRPr lang="en-US" sz="3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505715" y="5459790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715" y="5459790"/>
                <a:ext cx="33737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822932" y="5482276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32" y="5482276"/>
                <a:ext cx="3373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326236" y="5482276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36" y="5482276"/>
                <a:ext cx="33737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633334" y="5459790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334" y="5459790"/>
                <a:ext cx="33737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946656" y="5482276"/>
                <a:ext cx="3373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656" y="5482276"/>
                <a:ext cx="33737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2" idx="1"/>
          </p:cNvCxnSpPr>
          <p:nvPr/>
        </p:nvCxnSpPr>
        <p:spPr>
          <a:xfrm flipH="1" flipV="1">
            <a:off x="2046514" y="4310744"/>
            <a:ext cx="459201" cy="14106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241086" y="2751909"/>
            <a:ext cx="1304623" cy="2368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991617" y="4234521"/>
            <a:ext cx="3098427" cy="1454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0"/>
          </p:cNvCxnSpPr>
          <p:nvPr/>
        </p:nvCxnSpPr>
        <p:spPr>
          <a:xfrm flipH="1" flipV="1">
            <a:off x="2160154" y="2751909"/>
            <a:ext cx="514248" cy="2139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8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111096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Hidden Markov Models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64" y="966107"/>
            <a:ext cx="6713823" cy="3973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2099626" y="5357252"/>
                <a:ext cx="4754897" cy="479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HMM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charset="0"/>
                      </a:rPr>
                      <m:t>λ</m:t>
                    </m:r>
                    <m:r>
                      <a:rPr lang="en-US" sz="2800" b="0" i="1" smtClean="0">
                        <a:latin typeface="Cambria Math" charset="0"/>
                      </a:rPr>
                      <m:t>=(</m:t>
                    </m:r>
                    <m:r>
                      <a:rPr lang="en-US" sz="2800" b="0" i="1" smtClean="0">
                        <a:latin typeface="Cambria Math" charset="0"/>
                      </a:rPr>
                      <m:t>𝐴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26" y="5357252"/>
                <a:ext cx="4754897" cy="479174"/>
              </a:xfrm>
              <a:prstGeom prst="rect">
                <a:avLst/>
              </a:prstGeom>
              <a:blipFill rotWithShape="0">
                <a:blip r:embed="rId3"/>
                <a:stretch>
                  <a:fillRect l="-2564" t="-20513" b="-3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1280160" y="1577934"/>
            <a:ext cx="4650378" cy="3779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80160" y="2952775"/>
            <a:ext cx="5050972" cy="2474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111096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Hidden Markov Models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64" y="966107"/>
            <a:ext cx="6713823" cy="39733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14" y="5180975"/>
            <a:ext cx="6247530" cy="372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9" y="5817467"/>
            <a:ext cx="8733858" cy="4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Hidden Markov Models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65743" y="1253831"/>
                <a:ext cx="8205248" cy="50598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Three fundamental problems:</a:t>
                </a:r>
              </a:p>
              <a:p>
                <a:endParaRPr lang="en-US" sz="2800" dirty="0"/>
              </a:p>
              <a:p>
                <a:pPr marL="514350" indent="-514350">
                  <a:buAutoNum type="arabicPeriod"/>
                </a:pPr>
                <a:r>
                  <a:rPr lang="en-US" sz="2800" b="1" dirty="0" smtClean="0"/>
                  <a:t>Likelihood Estimation</a:t>
                </a:r>
                <a:r>
                  <a:rPr lang="en-US" sz="2800" dirty="0" smtClean="0"/>
                  <a:t>: Given an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and observation sequence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</m:oMath>
                </a14:m>
                <a:r>
                  <a:rPr lang="en-US" sz="2800" dirty="0" smtClean="0"/>
                  <a:t>,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O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2800" b="0" dirty="0" smtClean="0"/>
              </a:p>
              <a:p>
                <a:pPr marL="514350" indent="-514350"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Tx/>
                  <a:buAutoNum type="arabicPeriod"/>
                </a:pPr>
                <a:r>
                  <a:rPr lang="en-US" sz="2800" b="1" dirty="0" smtClean="0"/>
                  <a:t>Decoding: </a:t>
                </a:r>
                <a:r>
                  <a:rPr lang="en-US" sz="2800" dirty="0"/>
                  <a:t>Given an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and observation sequence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𝑂</m:t>
                    </m:r>
                  </m:oMath>
                </a14:m>
                <a:r>
                  <a:rPr lang="en-US" sz="2800" dirty="0"/>
                  <a:t>, determine </a:t>
                </a:r>
                <a:r>
                  <a:rPr lang="en-US" sz="2800" dirty="0" smtClean="0"/>
                  <a:t>best hidden state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514350" indent="-514350"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Tx/>
                  <a:buAutoNum type="arabicPeriod"/>
                </a:pPr>
                <a:r>
                  <a:rPr lang="en-US" sz="2800" b="1" dirty="0" smtClean="0"/>
                  <a:t>Learning: </a:t>
                </a:r>
                <a:r>
                  <a:rPr lang="en-US" sz="2800" dirty="0" smtClean="0"/>
                  <a:t>Given (many) observation sequences,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O</m:t>
                    </m:r>
                  </m:oMath>
                </a14:m>
                <a:r>
                  <a:rPr lang="en-US" sz="2800" dirty="0" smtClean="0"/>
                  <a:t>, and set of possible hidden states, estimate the parameters of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1253831"/>
                <a:ext cx="8205248" cy="5059883"/>
              </a:xfrm>
              <a:prstGeom prst="rect">
                <a:avLst/>
              </a:prstGeom>
              <a:blipFill rotWithShape="0">
                <a:blip r:embed="rId2"/>
                <a:stretch>
                  <a:fillRect l="-1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9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65743" y="1253832"/>
                <a:ext cx="8205248" cy="9494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Given an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and observation sequence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𝑂</m:t>
                    </m:r>
                  </m:oMath>
                </a14:m>
                <a:r>
                  <a:rPr lang="en-US" sz="2800" dirty="0" smtClean="0"/>
                  <a:t>, 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O</m:t>
                        </m:r>
                      </m:e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1253832"/>
                <a:ext cx="8205248" cy="949438"/>
              </a:xfrm>
              <a:prstGeom prst="rect">
                <a:avLst/>
              </a:prstGeom>
              <a:blipFill rotWithShape="0">
                <a:blip r:embed="rId2"/>
                <a:stretch>
                  <a:fillRect l="-1560" t="-1096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708333" y="4473476"/>
            <a:ext cx="3770860" cy="1698898"/>
            <a:chOff x="2708333" y="2522756"/>
            <a:chExt cx="3770860" cy="1698898"/>
          </a:xfrm>
        </p:grpSpPr>
        <p:grpSp>
          <p:nvGrpSpPr>
            <p:cNvPr id="2" name="Group 1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itle 1"/>
          <p:cNvSpPr txBox="1">
            <a:spLocks/>
          </p:cNvSpPr>
          <p:nvPr/>
        </p:nvSpPr>
        <p:spPr>
          <a:xfrm>
            <a:off x="365743" y="3391517"/>
            <a:ext cx="8205248" cy="949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For now, let us assume we also know the hidden state sequence, </a:t>
            </a:r>
            <a:r>
              <a:rPr lang="en-US" sz="2800" b="1" dirty="0" smtClean="0"/>
              <a:t>Q = HOT HOT COLD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65743" y="2623593"/>
            <a:ext cx="8205248" cy="608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Say, O = 3 1 3</a:t>
            </a:r>
            <a:endParaRPr lang="en-US" sz="2800" b="0" dirty="0" smtClean="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2639338" y="5108878"/>
            <a:ext cx="496406" cy="2915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0.4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956564" y="5108879"/>
            <a:ext cx="496406" cy="2915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0.1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5447498" y="5108879"/>
            <a:ext cx="496406" cy="2915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 smtClean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107369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843802" y="3993642"/>
                <a:ext cx="3499922" cy="126801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2" y="3993642"/>
                <a:ext cx="3499922" cy="126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843802" y="2015556"/>
            <a:ext cx="3839855" cy="1698898"/>
            <a:chOff x="2639338" y="4473476"/>
            <a:chExt cx="3839855" cy="1698898"/>
          </a:xfrm>
        </p:grpSpPr>
        <p:grpSp>
          <p:nvGrpSpPr>
            <p:cNvPr id="3" name="Group 2"/>
            <p:cNvGrpSpPr/>
            <p:nvPr/>
          </p:nvGrpSpPr>
          <p:grpSpPr>
            <a:xfrm>
              <a:off x="2708333" y="4473476"/>
              <a:ext cx="3770860" cy="1698898"/>
              <a:chOff x="2708333" y="2522756"/>
              <a:chExt cx="3770860" cy="169889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2708333" y="2522756"/>
                <a:ext cx="3770860" cy="1698898"/>
                <a:chOff x="2229588" y="4891488"/>
                <a:chExt cx="3770860" cy="1698898"/>
              </a:xfrm>
            </p:grpSpPr>
            <p:sp>
              <p:nvSpPr>
                <p:cNvPr id="6" name="Title 1"/>
                <p:cNvSpPr txBox="1">
                  <a:spLocks/>
                </p:cNvSpPr>
                <p:nvPr/>
              </p:nvSpPr>
              <p:spPr>
                <a:xfrm>
                  <a:off x="3409772" y="4891488"/>
                  <a:ext cx="1128906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HOT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4436432" y="4925272"/>
                      <a:ext cx="518972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s-I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→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36432" y="4925272"/>
                      <a:ext cx="518972" cy="523220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" name="Title 1"/>
                <p:cNvSpPr txBox="1">
                  <a:spLocks/>
                </p:cNvSpPr>
                <p:nvPr/>
              </p:nvSpPr>
              <p:spPr>
                <a:xfrm>
                  <a:off x="3546805" y="5968038"/>
                  <a:ext cx="889627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/>
                    <p:cNvSpPr/>
                    <p:nvPr/>
                  </p:nvSpPr>
                  <p:spPr>
                    <a:xfrm>
                      <a:off x="2505715" y="5459790"/>
                      <a:ext cx="33737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s-I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↓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05715" y="5459790"/>
                      <a:ext cx="337371" cy="523220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3822932" y="5482276"/>
                      <a:ext cx="33737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s-I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↓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22932" y="5482276"/>
                      <a:ext cx="337371" cy="523220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" name="Title 1"/>
                <p:cNvSpPr txBox="1">
                  <a:spLocks/>
                </p:cNvSpPr>
                <p:nvPr/>
              </p:nvSpPr>
              <p:spPr>
                <a:xfrm>
                  <a:off x="2229588" y="4891488"/>
                  <a:ext cx="889627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HOT</a:t>
                  </a:r>
                </a:p>
              </p:txBody>
            </p:sp>
            <p:sp>
              <p:nvSpPr>
                <p:cNvPr id="13" name="Title 1"/>
                <p:cNvSpPr txBox="1">
                  <a:spLocks/>
                </p:cNvSpPr>
                <p:nvPr/>
              </p:nvSpPr>
              <p:spPr>
                <a:xfrm>
                  <a:off x="4871542" y="4891488"/>
                  <a:ext cx="1128906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COLD</a:t>
                  </a:r>
                </a:p>
              </p:txBody>
            </p:sp>
            <p:sp>
              <p:nvSpPr>
                <p:cNvPr id="15" name="Title 1"/>
                <p:cNvSpPr txBox="1">
                  <a:spLocks/>
                </p:cNvSpPr>
                <p:nvPr/>
              </p:nvSpPr>
              <p:spPr>
                <a:xfrm>
                  <a:off x="5050109" y="5968038"/>
                  <a:ext cx="889627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3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5326236" y="5482276"/>
                      <a:ext cx="337371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s-I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↓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Rectangle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6236" y="5482276"/>
                      <a:ext cx="337371" cy="523220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Title 1"/>
                <p:cNvSpPr txBox="1">
                  <a:spLocks/>
                </p:cNvSpPr>
                <p:nvPr/>
              </p:nvSpPr>
              <p:spPr>
                <a:xfrm>
                  <a:off x="2234868" y="5999598"/>
                  <a:ext cx="889627" cy="5907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3200" dirty="0" smtClean="0"/>
                    <a:t>3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3500532" y="2556540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00532" y="2556540"/>
                    <a:ext cx="518972" cy="52322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2639338" y="5108878"/>
              <a:ext cx="496406" cy="2915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smtClean="0"/>
                <a:t>0.4</a:t>
              </a: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3956564" y="5108879"/>
              <a:ext cx="496406" cy="2915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smtClean="0"/>
                <a:t>0.1</a:t>
              </a:r>
            </a:p>
          </p:txBody>
        </p:sp>
        <p:sp>
          <p:nvSpPr>
            <p:cNvPr id="35" name="Title 1"/>
            <p:cNvSpPr txBox="1">
              <a:spLocks/>
            </p:cNvSpPr>
            <p:nvPr/>
          </p:nvSpPr>
          <p:spPr>
            <a:xfrm>
              <a:off x="5447498" y="5108879"/>
              <a:ext cx="496406" cy="29150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dirty="0" smtClean="0"/>
                <a:t>0.1</a:t>
              </a: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827306" y="5512391"/>
            <a:ext cx="7532914" cy="742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/>
              <a:t>P(3 1 3 | hot hot cold) = </a:t>
            </a:r>
            <a:r>
              <a:rPr lang="en-US" sz="2400" dirty="0"/>
              <a:t>P(3 </a:t>
            </a:r>
            <a:r>
              <a:rPr lang="en-US" sz="2400" dirty="0" smtClean="0"/>
              <a:t>| hot) * P(1 </a:t>
            </a:r>
            <a:r>
              <a:rPr lang="en-US" sz="2400" dirty="0"/>
              <a:t>| hot</a:t>
            </a:r>
            <a:r>
              <a:rPr lang="en-US" sz="2400" dirty="0" smtClean="0"/>
              <a:t>) * </a:t>
            </a:r>
            <a:r>
              <a:rPr lang="en-US" sz="2400" dirty="0"/>
              <a:t>P(3 | </a:t>
            </a:r>
            <a:r>
              <a:rPr lang="en-US" sz="2400" dirty="0" smtClean="0"/>
              <a:t>cold)</a:t>
            </a:r>
            <a:endParaRPr lang="en-US" sz="2400" b="0" dirty="0" smtClean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365743" y="1253832"/>
            <a:ext cx="8205248" cy="48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When hidden state sequence, Q is given: </a:t>
            </a:r>
            <a:endParaRPr lang="en-US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14834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 (POS)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64" y="1418796"/>
            <a:ext cx="8205249" cy="53026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Parts of speech (POS) classify words into different syntactic categories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Dionysius </a:t>
            </a:r>
            <a:r>
              <a:rPr lang="en-US" dirty="0" err="1">
                <a:latin typeface="+mj-lt"/>
              </a:rPr>
              <a:t>Thrax</a:t>
            </a:r>
            <a:r>
              <a:rPr lang="en-US" dirty="0">
                <a:latin typeface="+mj-lt"/>
              </a:rPr>
              <a:t> of Alexandria (c. 100 B.C</a:t>
            </a:r>
            <a:r>
              <a:rPr lang="en-US" dirty="0" smtClean="0">
                <a:latin typeface="+mj-lt"/>
              </a:rPr>
              <a:t>.) gave description of 8 categories</a:t>
            </a:r>
          </a:p>
          <a:p>
            <a:pPr lvl="1"/>
            <a:r>
              <a:rPr lang="en-US" dirty="0" smtClean="0">
                <a:latin typeface="+mj-lt"/>
              </a:rPr>
              <a:t>Noun, Verb, Pronoun, Preposition, Adverb, Conjunction, Participle &amp; Article</a:t>
            </a:r>
          </a:p>
          <a:p>
            <a:pPr lvl="1"/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Today, Penn </a:t>
            </a:r>
            <a:r>
              <a:rPr lang="en-US" dirty="0" err="1" smtClean="0">
                <a:latin typeface="+mj-lt"/>
              </a:rPr>
              <a:t>TreeBank</a:t>
            </a:r>
            <a:r>
              <a:rPr lang="en-US" dirty="0" smtClean="0">
                <a:latin typeface="+mj-lt"/>
              </a:rPr>
              <a:t> (Mitch Marcus et al. ’93) define 45 word classes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Gives information about the word and also its </a:t>
            </a:r>
            <a:r>
              <a:rPr lang="en-US" dirty="0" smtClean="0">
                <a:latin typeface="+mj-lt"/>
              </a:rPr>
              <a:t>neighbors</a:t>
            </a:r>
          </a:p>
          <a:p>
            <a:pPr lvl="1"/>
            <a:r>
              <a:rPr lang="en-US" dirty="0" smtClean="0">
                <a:latin typeface="+mj-lt"/>
              </a:rPr>
              <a:t>Nouns are likely to be preceded by determiners or adjectives</a:t>
            </a:r>
          </a:p>
          <a:p>
            <a:pPr lvl="1"/>
            <a:r>
              <a:rPr lang="en-US" dirty="0" smtClean="0">
                <a:latin typeface="+mj-lt"/>
              </a:rPr>
              <a:t>Verbs are mostly preceded by nouns</a:t>
            </a:r>
          </a:p>
          <a:p>
            <a:pPr lvl="1"/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Influences morphological affixes and pronunciation</a:t>
            </a:r>
          </a:p>
          <a:p>
            <a:pPr lvl="1"/>
            <a:r>
              <a:rPr lang="en-US" dirty="0" smtClean="0">
                <a:latin typeface="+mj-lt"/>
              </a:rPr>
              <a:t>Eg, content as Noun: </a:t>
            </a:r>
            <a:r>
              <a:rPr lang="en-US" i="1" dirty="0" err="1" smtClean="0">
                <a:latin typeface="+mj-lt"/>
              </a:rPr>
              <a:t>CONtent</a:t>
            </a:r>
            <a:r>
              <a:rPr lang="en-US" dirty="0" smtClean="0">
                <a:latin typeface="+mj-lt"/>
              </a:rPr>
              <a:t> vs. Adjective: </a:t>
            </a:r>
            <a:r>
              <a:rPr lang="en-US" i="1" dirty="0" err="1" smtClean="0">
                <a:latin typeface="+mj-lt"/>
              </a:rPr>
              <a:t>conTENT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472385" y="1980589"/>
            <a:ext cx="3770860" cy="1698898"/>
            <a:chOff x="2708333" y="2522756"/>
            <a:chExt cx="3770860" cy="1698898"/>
          </a:xfrm>
        </p:grpSpPr>
        <p:grpSp>
          <p:nvGrpSpPr>
            <p:cNvPr id="2" name="Group 1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919625" y="3954267"/>
            <a:ext cx="3770860" cy="1698898"/>
            <a:chOff x="2708333" y="2522756"/>
            <a:chExt cx="3770860" cy="1698898"/>
          </a:xfrm>
        </p:grpSpPr>
        <p:grpSp>
          <p:nvGrpSpPr>
            <p:cNvPr id="24" name="Group 23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36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37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293448" y="3933901"/>
            <a:ext cx="3958507" cy="1698898"/>
            <a:chOff x="2520686" y="2522756"/>
            <a:chExt cx="3958507" cy="1698898"/>
          </a:xfrm>
        </p:grpSpPr>
        <p:grpSp>
          <p:nvGrpSpPr>
            <p:cNvPr id="41" name="Group 40"/>
            <p:cNvGrpSpPr/>
            <p:nvPr/>
          </p:nvGrpSpPr>
          <p:grpSpPr>
            <a:xfrm>
              <a:off x="2520686" y="2522756"/>
              <a:ext cx="3958507" cy="1698898"/>
              <a:chOff x="2041941" y="4891488"/>
              <a:chExt cx="3958507" cy="1698898"/>
            </a:xfrm>
          </p:grpSpPr>
          <p:sp>
            <p:nvSpPr>
              <p:cNvPr id="43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itle 1"/>
              <p:cNvSpPr txBox="1">
                <a:spLocks/>
              </p:cNvSpPr>
              <p:nvPr/>
            </p:nvSpPr>
            <p:spPr>
              <a:xfrm>
                <a:off x="2041941" y="4891488"/>
                <a:ext cx="1122029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smtClean="0"/>
                  <a:t>COLD</a:t>
                </a:r>
                <a:endParaRPr lang="en-US" sz="3200" dirty="0" smtClean="0"/>
              </a:p>
            </p:txBody>
          </p:sp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4893499" y="1963172"/>
            <a:ext cx="3770860" cy="1698898"/>
            <a:chOff x="2708333" y="2522756"/>
            <a:chExt cx="3770860" cy="1698898"/>
          </a:xfrm>
        </p:grpSpPr>
        <p:grpSp>
          <p:nvGrpSpPr>
            <p:cNvPr id="54" name="Group 53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5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Rectangle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Rectangl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62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63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Title 1"/>
          <p:cNvSpPr txBox="1">
            <a:spLocks/>
          </p:cNvSpPr>
          <p:nvPr/>
        </p:nvSpPr>
        <p:spPr>
          <a:xfrm>
            <a:off x="2136577" y="5859603"/>
            <a:ext cx="4920721" cy="742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How many Q sequences </a:t>
            </a:r>
            <a:r>
              <a:rPr lang="en-US" sz="2400" smtClean="0"/>
              <a:t>are possible?</a:t>
            </a:r>
            <a:endParaRPr lang="en-US" sz="2400" b="0" dirty="0" smtClean="0"/>
          </a:p>
        </p:txBody>
      </p:sp>
      <p:sp>
        <p:nvSpPr>
          <p:cNvPr id="67" name="Title 1"/>
          <p:cNvSpPr txBox="1">
            <a:spLocks/>
          </p:cNvSpPr>
          <p:nvPr/>
        </p:nvSpPr>
        <p:spPr>
          <a:xfrm>
            <a:off x="365743" y="1253832"/>
            <a:ext cx="8205248" cy="48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But, Q is not given. Possible options </a:t>
            </a:r>
            <a:r>
              <a:rPr lang="is-IS" sz="2800" dirty="0" smtClean="0"/>
              <a:t>… </a:t>
            </a:r>
            <a:endParaRPr lang="en-US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6703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472385" y="1980589"/>
            <a:ext cx="3770860" cy="1698898"/>
            <a:chOff x="2708333" y="2522756"/>
            <a:chExt cx="3770860" cy="1698898"/>
          </a:xfrm>
        </p:grpSpPr>
        <p:grpSp>
          <p:nvGrpSpPr>
            <p:cNvPr id="2" name="Group 1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4919625" y="3954267"/>
            <a:ext cx="3770860" cy="1698898"/>
            <a:chOff x="2708333" y="2522756"/>
            <a:chExt cx="3770860" cy="1698898"/>
          </a:xfrm>
        </p:grpSpPr>
        <p:grpSp>
          <p:nvGrpSpPr>
            <p:cNvPr id="24" name="Group 23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2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36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37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293448" y="3933901"/>
            <a:ext cx="3958507" cy="1698898"/>
            <a:chOff x="2520686" y="2522756"/>
            <a:chExt cx="3958507" cy="1698898"/>
          </a:xfrm>
        </p:grpSpPr>
        <p:grpSp>
          <p:nvGrpSpPr>
            <p:cNvPr id="41" name="Group 40"/>
            <p:cNvGrpSpPr/>
            <p:nvPr/>
          </p:nvGrpSpPr>
          <p:grpSpPr>
            <a:xfrm>
              <a:off x="2520686" y="2522756"/>
              <a:ext cx="3958507" cy="1698898"/>
              <a:chOff x="2041941" y="4891488"/>
              <a:chExt cx="3958507" cy="1698898"/>
            </a:xfrm>
          </p:grpSpPr>
          <p:sp>
            <p:nvSpPr>
              <p:cNvPr id="43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Title 1"/>
              <p:cNvSpPr txBox="1">
                <a:spLocks/>
              </p:cNvSpPr>
              <p:nvPr/>
            </p:nvSpPr>
            <p:spPr>
              <a:xfrm>
                <a:off x="2041941" y="4891488"/>
                <a:ext cx="1122029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smtClean="0"/>
                  <a:t>COLD</a:t>
                </a:r>
                <a:endParaRPr lang="en-US" sz="3200" dirty="0" smtClean="0"/>
              </a:p>
            </p:txBody>
          </p:sp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COLD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4893499" y="1963172"/>
            <a:ext cx="3770860" cy="1698898"/>
            <a:chOff x="2708333" y="2522756"/>
            <a:chExt cx="3770860" cy="1698898"/>
          </a:xfrm>
        </p:grpSpPr>
        <p:grpSp>
          <p:nvGrpSpPr>
            <p:cNvPr id="54" name="Group 53"/>
            <p:cNvGrpSpPr/>
            <p:nvPr/>
          </p:nvGrpSpPr>
          <p:grpSpPr>
            <a:xfrm>
              <a:off x="2708333" y="2522756"/>
              <a:ext cx="3770860" cy="1698898"/>
              <a:chOff x="2229588" y="4891488"/>
              <a:chExt cx="3770860" cy="1698898"/>
            </a:xfrm>
          </p:grpSpPr>
          <p:sp>
            <p:nvSpPr>
              <p:cNvPr id="56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/>
                  <p:cNvSpPr/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6432" y="4925272"/>
                    <a:ext cx="518972" cy="523220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itle 1"/>
              <p:cNvSpPr txBox="1">
                <a:spLocks/>
              </p:cNvSpPr>
              <p:nvPr/>
            </p:nvSpPr>
            <p:spPr>
              <a:xfrm>
                <a:off x="3546805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/>
                  <p:cNvSpPr/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9" name="Rectangle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523220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/>
                  <p:cNvSpPr/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Rectangle 5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62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HOT</a:t>
                </a:r>
              </a:p>
            </p:txBody>
          </p:sp>
          <p:sp>
            <p:nvSpPr>
              <p:cNvPr id="63" name="Title 1"/>
              <p:cNvSpPr txBox="1">
                <a:spLocks/>
              </p:cNvSpPr>
              <p:nvPr/>
            </p:nvSpPr>
            <p:spPr>
              <a:xfrm>
                <a:off x="5050109" y="596803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/>
                  <p:cNvSpPr/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6" y="5482276"/>
                    <a:ext cx="337371" cy="523220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itle 1"/>
              <p:cNvSpPr txBox="1">
                <a:spLocks/>
              </p:cNvSpPr>
              <p:nvPr/>
            </p:nvSpPr>
            <p:spPr>
              <a:xfrm>
                <a:off x="2234868" y="599959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532" y="2556540"/>
                  <a:ext cx="518972" cy="52322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itle 1"/>
              <p:cNvSpPr txBox="1">
                <a:spLocks/>
              </p:cNvSpPr>
              <p:nvPr/>
            </p:nvSpPr>
            <p:spPr>
              <a:xfrm>
                <a:off x="2136577" y="5859603"/>
                <a:ext cx="4920721" cy="7422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=8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6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577" y="5859603"/>
                <a:ext cx="4920721" cy="74221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le 1"/>
          <p:cNvSpPr txBox="1">
            <a:spLocks/>
          </p:cNvSpPr>
          <p:nvPr/>
        </p:nvSpPr>
        <p:spPr>
          <a:xfrm>
            <a:off x="365743" y="1253832"/>
            <a:ext cx="8205248" cy="48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But, Q is not given. Possible options </a:t>
            </a:r>
            <a:r>
              <a:rPr lang="is-IS" sz="2800" dirty="0" smtClean="0"/>
              <a:t>… </a:t>
            </a:r>
            <a:endParaRPr lang="en-US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20916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1948761" y="1526794"/>
                <a:ext cx="5290004" cy="32657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𝑂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b="0" dirty="0" smtClean="0"/>
              </a:p>
              <a:p>
                <a:pPr algn="ctr"/>
                <a:endParaRPr lang="en-US" sz="28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𝑂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algn="ctr"/>
                <a:endParaRPr lang="en-US" sz="28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61" y="1526794"/>
                <a:ext cx="5290004" cy="32657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720779" y="4995283"/>
                <a:ext cx="7995865" cy="15065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= 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∗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79" y="4995283"/>
                <a:ext cx="7995865" cy="1506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6561664" y="1324020"/>
            <a:ext cx="239074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Marginalize over all possible Q</a:t>
            </a:r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6104709" y="1872502"/>
            <a:ext cx="456955" cy="34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81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= 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∗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6540119" y="1526794"/>
            <a:ext cx="237745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Marginalize over all possible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Number of possible Qs: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  <a:blipFill rotWithShape="0">
                <a:blip r:embed="rId5"/>
                <a:stretch>
                  <a:fillRect l="-1560" t="-20253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491139" y="4958922"/>
                <a:ext cx="8205248" cy="124071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Consider POS tagging, N = 45, 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 smtClean="0"/>
                  <a:t> 20</a:t>
                </a:r>
              </a:p>
              <a:p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45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20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nb-NO" sz="2800"/>
                      <m:t>1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159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445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3</m:t>
                    </m:r>
                    <m:r>
                      <m:rPr>
                        <m:nor/>
                      </m:rPr>
                      <a:rPr lang="en-US" sz="2800" b="0" i="0" smtClean="0"/>
                      <m:t>00,000,0</m:t>
                    </m:r>
                    <m:r>
                      <m:rPr>
                        <m:nor/>
                      </m:rPr>
                      <a:rPr lang="en-US" sz="2800"/>
                      <m:t>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</m:t>
                    </m:r>
                    <m:r>
                      <m:rPr>
                        <m:nor/>
                      </m:rPr>
                      <a:rPr lang="en-US" sz="2800" b="0" i="0" smtClean="0"/>
                      <m:t>00</m:t>
                    </m:r>
                  </m:oMath>
                </a14:m>
                <a:endParaRPr lang="en-US" sz="2800" dirty="0" smtClean="0"/>
              </a:p>
              <a:p>
                <a:endParaRPr lang="en-US" sz="2800" b="0" dirty="0" smtClean="0"/>
              </a:p>
            </p:txBody>
          </p:sp>
        </mc:Choice>
        <mc:Fallback xmlns="">
          <p:sp>
            <p:nvSpPr>
              <p:cNvPr id="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958922"/>
                <a:ext cx="8205248" cy="1240710"/>
              </a:xfrm>
              <a:prstGeom prst="rect">
                <a:avLst/>
              </a:prstGeom>
              <a:blipFill rotWithShape="0">
                <a:blip r:embed="rId6"/>
                <a:stretch>
                  <a:fillRect l="-1560"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37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= 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∗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6540119" y="1526794"/>
            <a:ext cx="237745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Marginalize over all possible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Number of possible Qs: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  <a:blipFill rotWithShape="0">
                <a:blip r:embed="rId5"/>
                <a:stretch>
                  <a:fillRect l="-1560" t="-20253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491139" y="4958922"/>
                <a:ext cx="8426438" cy="90493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Consider POS tagging, N = 45, 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 smtClean="0"/>
                  <a:t> 20</a:t>
                </a:r>
              </a:p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= </m:t>
                    </m:r>
                    <m:r>
                      <m:rPr>
                        <m:nor/>
                      </m:rPr>
                      <a:rPr lang="nb-NO" sz="2800"/>
                      <m:t>1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159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445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3</m:t>
                    </m:r>
                    <m:r>
                      <m:rPr>
                        <m:nor/>
                      </m:rPr>
                      <a:rPr lang="en-US" sz="2800" b="0" i="0" smtClean="0"/>
                      <m:t>00,000,0</m:t>
                    </m:r>
                    <m:r>
                      <m:rPr>
                        <m:nor/>
                      </m:rPr>
                      <a:rPr lang="en-US" sz="2800"/>
                      <m:t>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</m:t>
                    </m:r>
                    <m:r>
                      <m:rPr>
                        <m:nor/>
                      </m:rPr>
                      <a:rPr lang="en-US" sz="2800" b="0" i="0" smtClean="0"/>
                      <m:t>00</m:t>
                    </m:r>
                  </m:oMath>
                </a14:m>
                <a:endParaRPr lang="en-US" sz="2800" dirty="0" smtClean="0"/>
              </a:p>
              <a:p>
                <a:endParaRPr lang="en-US" sz="2800" b="0" dirty="0" smtClean="0"/>
              </a:p>
            </p:txBody>
          </p:sp>
        </mc:Choice>
        <mc:Fallback xmlns="">
          <p:sp>
            <p:nvSpPr>
              <p:cNvPr id="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958922"/>
                <a:ext cx="8426438" cy="904933"/>
              </a:xfrm>
              <a:prstGeom prst="rect">
                <a:avLst/>
              </a:prstGeom>
              <a:blipFill rotWithShape="0">
                <a:blip r:embed="rId6"/>
                <a:stretch>
                  <a:fillRect l="-1520" t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365743" y="5863855"/>
            <a:ext cx="8205248" cy="5919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Exponential Running Time: Too expensive!!</a:t>
            </a:r>
          </a:p>
        </p:txBody>
      </p:sp>
    </p:spTree>
    <p:extLst>
      <p:ext uri="{BB962C8B-B14F-4D97-AF65-F5344CB8AC3E}">
        <p14:creationId xmlns:p14="http://schemas.microsoft.com/office/powerpoint/2010/main" val="21240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761" y="1526794"/>
                <a:ext cx="5290004" cy="11989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= 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 ∗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b="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5" y="2725783"/>
                <a:ext cx="7995865" cy="15065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6540119" y="1526794"/>
            <a:ext cx="237745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Marginalize over all possible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Number of possible Qs: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334392"/>
                <a:ext cx="8205248" cy="482536"/>
              </a:xfrm>
              <a:prstGeom prst="rect">
                <a:avLst/>
              </a:prstGeom>
              <a:blipFill rotWithShape="0">
                <a:blip r:embed="rId5"/>
                <a:stretch>
                  <a:fillRect l="-1560" t="-20253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491139" y="4958922"/>
                <a:ext cx="8426438" cy="90493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Consider POS tagging, N = 45, T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 smtClean="0"/>
                  <a:t> 20</a:t>
                </a:r>
              </a:p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</a:rPr>
                      <m:t>= </m:t>
                    </m:r>
                    <m:r>
                      <m:rPr>
                        <m:nor/>
                      </m:rPr>
                      <a:rPr lang="nb-NO" sz="2800"/>
                      <m:t>1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159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445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nb-NO" sz="2800"/>
                      <m:t>3</m:t>
                    </m:r>
                    <m:r>
                      <m:rPr>
                        <m:nor/>
                      </m:rPr>
                      <a:rPr lang="en-US" sz="2800" b="0" i="0" smtClean="0"/>
                      <m:t>00,000,0</m:t>
                    </m:r>
                    <m:r>
                      <m:rPr>
                        <m:nor/>
                      </m:rPr>
                      <a:rPr lang="en-US" sz="2800"/>
                      <m:t>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000</m:t>
                    </m:r>
                    <m:r>
                      <m:rPr>
                        <m:nor/>
                      </m:rPr>
                      <a:rPr lang="en-US" sz="2800" b="0" i="0" smtClean="0"/>
                      <m:t>,</m:t>
                    </m:r>
                    <m:r>
                      <m:rPr>
                        <m:nor/>
                      </m:rPr>
                      <a:rPr lang="en-US" sz="2800"/>
                      <m:t>0</m:t>
                    </m:r>
                    <m:r>
                      <m:rPr>
                        <m:nor/>
                      </m:rPr>
                      <a:rPr lang="en-US" sz="2800" b="0" i="0" smtClean="0"/>
                      <m:t>00</m:t>
                    </m:r>
                  </m:oMath>
                </a14:m>
                <a:endParaRPr lang="en-US" sz="2800" dirty="0" smtClean="0"/>
              </a:p>
              <a:p>
                <a:endParaRPr lang="en-US" sz="2800" b="0" dirty="0" smtClean="0"/>
              </a:p>
            </p:txBody>
          </p:sp>
        </mc:Choice>
        <mc:Fallback xmlns="">
          <p:sp>
            <p:nvSpPr>
              <p:cNvPr id="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39" y="4958922"/>
                <a:ext cx="8426438" cy="904933"/>
              </a:xfrm>
              <a:prstGeom prst="rect">
                <a:avLst/>
              </a:prstGeom>
              <a:blipFill rotWithShape="0">
                <a:blip r:embed="rId6"/>
                <a:stretch>
                  <a:fillRect l="-1520" t="-10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 txBox="1">
            <a:spLocks/>
          </p:cNvSpPr>
          <p:nvPr/>
        </p:nvSpPr>
        <p:spPr>
          <a:xfrm>
            <a:off x="365743" y="5863855"/>
            <a:ext cx="8205248" cy="5919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Exponential Running Time: Too expensive!!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67" y="878252"/>
            <a:ext cx="6747626" cy="44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29246" y="1502200"/>
            <a:ext cx="2775243" cy="941129"/>
            <a:chOff x="2708333" y="2465359"/>
            <a:chExt cx="3770860" cy="1772699"/>
          </a:xfrm>
        </p:grpSpPr>
        <p:grpSp>
          <p:nvGrpSpPr>
            <p:cNvPr id="12" name="Group 1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2505715" y="5459790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4634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4634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HOT</a:t>
                </a: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4814677" y="1502200"/>
            <a:ext cx="2775243" cy="941129"/>
            <a:chOff x="2708333" y="2465359"/>
            <a:chExt cx="3770860" cy="1772699"/>
          </a:xfrm>
        </p:grpSpPr>
        <p:grpSp>
          <p:nvGrpSpPr>
            <p:cNvPr id="42" name="Group 4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4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2505715" y="5459790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0"/>
                    <a:ext cx="33737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17073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17073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HOT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HOT</a:t>
                </a:r>
              </a:p>
            </p:txBody>
          </p:sp>
          <p:sp>
            <p:nvSpPr>
              <p:cNvPr id="51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 =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  <a:blipFill rotWithShape="0">
                <a:blip r:embed="rId11"/>
                <a:stretch>
                  <a:fillRect l="-178" t="-42405" r="-710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3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29246" y="1502200"/>
            <a:ext cx="2775243" cy="941129"/>
            <a:chOff x="2708333" y="2465359"/>
            <a:chExt cx="3770860" cy="1772699"/>
          </a:xfrm>
        </p:grpSpPr>
        <p:grpSp>
          <p:nvGrpSpPr>
            <p:cNvPr id="12" name="Group 1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4814677" y="1502200"/>
            <a:ext cx="2775243" cy="941129"/>
            <a:chOff x="2708333" y="2465359"/>
            <a:chExt cx="3770860" cy="1772699"/>
          </a:xfrm>
        </p:grpSpPr>
        <p:grpSp>
          <p:nvGrpSpPr>
            <p:cNvPr id="42" name="Group 4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4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HOT</a:t>
                </a:r>
              </a:p>
            </p:txBody>
          </p:sp>
          <p:sp>
            <p:nvSpPr>
              <p:cNvPr id="51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 =</m:t>
                    </m:r>
                    <m:r>
                      <a:rPr lang="en-US" sz="2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  <a:blipFill rotWithShape="0">
                <a:blip r:embed="rId13"/>
                <a:stretch>
                  <a:fillRect l="-89" t="-42405" r="-622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/>
          <p:cNvSpPr txBox="1">
            <a:spLocks/>
          </p:cNvSpPr>
          <p:nvPr/>
        </p:nvSpPr>
        <p:spPr>
          <a:xfrm>
            <a:off x="6235627" y="4223300"/>
            <a:ext cx="239074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At t=3, only state at t=2 matters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590904" y="3830421"/>
            <a:ext cx="644723" cy="916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659971" y="5320263"/>
            <a:ext cx="8309412" cy="567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Let’s try to fold all computations before t=2 into single quantity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659971" y="6027103"/>
            <a:ext cx="8205248" cy="48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/>
              <a:t>Dynamic </a:t>
            </a:r>
            <a:r>
              <a:rPr lang="en-US" sz="2800" b="1" dirty="0" smtClean="0"/>
              <a:t>Programming!!!</a:t>
            </a:r>
          </a:p>
        </p:txBody>
      </p:sp>
    </p:spTree>
    <p:extLst>
      <p:ext uri="{BB962C8B-B14F-4D97-AF65-F5344CB8AC3E}">
        <p14:creationId xmlns:p14="http://schemas.microsoft.com/office/powerpoint/2010/main" val="174289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64" y="1418796"/>
            <a:ext cx="8205249" cy="530267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 smtClean="0">
                <a:latin typeface="+mj-lt"/>
              </a:rPr>
              <a:t>“My boss, Secretary of Defense, actually </a:t>
            </a:r>
            <a:r>
              <a:rPr lang="en-US" sz="2000" dirty="0">
                <a:latin typeface="+mj-lt"/>
              </a:rPr>
              <a:t>had a pathological fear and hatred </a:t>
            </a:r>
            <a:r>
              <a:rPr lang="en-US" sz="2000" dirty="0" smtClean="0">
                <a:latin typeface="+mj-lt"/>
              </a:rPr>
              <a:t>of </a:t>
            </a:r>
            <a:r>
              <a:rPr lang="en-US" sz="2000" dirty="0">
                <a:latin typeface="+mj-lt"/>
              </a:rPr>
              <a:t>the word </a:t>
            </a:r>
            <a:r>
              <a:rPr lang="en-US" sz="2000" dirty="0" smtClean="0">
                <a:latin typeface="+mj-lt"/>
              </a:rPr>
              <a:t>research”</a:t>
            </a:r>
          </a:p>
          <a:p>
            <a:pPr lvl="1"/>
            <a:r>
              <a:rPr lang="en-US" sz="2000" dirty="0" smtClean="0">
                <a:latin typeface="+mj-lt"/>
              </a:rPr>
              <a:t>“</a:t>
            </a:r>
            <a:r>
              <a:rPr lang="en-US" sz="2000" i="1" dirty="0" smtClean="0">
                <a:latin typeface="+mj-lt"/>
              </a:rPr>
              <a:t>Dynamic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has </a:t>
            </a:r>
            <a:r>
              <a:rPr lang="en-US" sz="2000" dirty="0">
                <a:latin typeface="+mj-lt"/>
              </a:rPr>
              <a:t>a very interesting property as an adjective, and that it's impossible to use the word dynamic in a pejorative sense. Try thinking of some combination that will possibly give it a pejorative meaning. It's </a:t>
            </a:r>
            <a:r>
              <a:rPr lang="en-US" sz="2000" dirty="0" smtClean="0">
                <a:latin typeface="+mj-lt"/>
              </a:rPr>
              <a:t>impossible!”</a:t>
            </a:r>
            <a:endParaRPr lang="en-US" sz="20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Method for solving complex problems by breaking them down into simpler sub-problems and storing their solutions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Technique of storing solutions to sub-problems instead of </a:t>
            </a:r>
            <a:r>
              <a:rPr lang="en-US" sz="2400" dirty="0" err="1">
                <a:latin typeface="+mj-lt"/>
              </a:rPr>
              <a:t>recomputing</a:t>
            </a:r>
            <a:r>
              <a:rPr lang="en-US" sz="2400" dirty="0">
                <a:latin typeface="+mj-lt"/>
              </a:rPr>
              <a:t> them is called ”</a:t>
            </a:r>
            <a:r>
              <a:rPr lang="en-US" sz="2400" b="1" dirty="0" err="1" smtClean="0">
                <a:latin typeface="+mj-lt"/>
              </a:rPr>
              <a:t>memoization</a:t>
            </a:r>
            <a:r>
              <a:rPr lang="en-US" sz="2400" dirty="0" smtClean="0">
                <a:latin typeface="+mj-lt"/>
              </a:rPr>
              <a:t>”</a:t>
            </a:r>
            <a:endParaRPr lang="en-US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64" y="1418796"/>
            <a:ext cx="8205249" cy="5302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 smtClean="0">
                <a:latin typeface="+mj-lt"/>
              </a:rPr>
              <a:t>fib(n) = fib(n </a:t>
            </a:r>
            <a:r>
              <a:rPr lang="is-IS" dirty="0">
                <a:latin typeface="+mj-lt"/>
              </a:rPr>
              <a:t>− 1) + </a:t>
            </a:r>
            <a:r>
              <a:rPr lang="is-IS" dirty="0" smtClean="0">
                <a:latin typeface="+mj-lt"/>
              </a:rPr>
              <a:t>fib(n </a:t>
            </a:r>
            <a:r>
              <a:rPr lang="is-IS" dirty="0">
                <a:latin typeface="+mj-lt"/>
              </a:rPr>
              <a:t>− 2</a:t>
            </a:r>
            <a:r>
              <a:rPr lang="is-IS" dirty="0" smtClean="0">
                <a:latin typeface="+mj-lt"/>
              </a:rPr>
              <a:t>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</a:t>
            </a:r>
            <a:r>
              <a:rPr lang="is-IS" dirty="0" smtClean="0">
                <a:latin typeface="+mj-lt"/>
              </a:rPr>
              <a:t>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>
              <a:buFont typeface="Arial" charset="0"/>
              <a:buChar char="•"/>
            </a:pPr>
            <a:r>
              <a:rPr lang="is-IS" dirty="0" smtClean="0">
                <a:latin typeface="+mj-lt"/>
              </a:rPr>
              <a:t>Instead of calling fib(3) multiple times, we should store it and lookup instead of recomputing</a:t>
            </a:r>
            <a:endParaRPr lang="is-I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6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Speech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64" y="1444222"/>
            <a:ext cx="8205249" cy="425118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Computational method to assign POS tags to words in a sentence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Challenges:</a:t>
            </a:r>
          </a:p>
          <a:p>
            <a:pPr lvl="1"/>
            <a:r>
              <a:rPr lang="en-US" sz="2000" dirty="0" smtClean="0">
                <a:latin typeface="+mj-lt"/>
              </a:rPr>
              <a:t>Ambiguity: Same words can have different POS tags in different contexts. </a:t>
            </a:r>
          </a:p>
          <a:p>
            <a:pPr lvl="2"/>
            <a:r>
              <a:rPr lang="en-US" sz="2000" dirty="0" smtClean="0">
                <a:latin typeface="+mj-lt"/>
              </a:rPr>
              <a:t>Eg. I can can a can</a:t>
            </a:r>
          </a:p>
          <a:p>
            <a:pPr lvl="2"/>
            <a:endParaRPr lang="en-US" sz="2000" dirty="0" smtClean="0">
              <a:latin typeface="+mj-lt"/>
            </a:endParaRPr>
          </a:p>
          <a:p>
            <a:pPr lvl="1"/>
            <a:r>
              <a:rPr lang="en-US" sz="2000" dirty="0" smtClean="0">
                <a:latin typeface="+mj-lt"/>
              </a:rPr>
              <a:t>Open </a:t>
            </a:r>
            <a:r>
              <a:rPr lang="en-US" sz="2000" dirty="0" err="1" smtClean="0">
                <a:latin typeface="+mj-lt"/>
              </a:rPr>
              <a:t>Worldness</a:t>
            </a:r>
            <a:r>
              <a:rPr lang="en-US" sz="2000" dirty="0" smtClean="0">
                <a:latin typeface="+mj-lt"/>
              </a:rPr>
              <a:t>: New words are invented whose POS tags are to be determined from context</a:t>
            </a:r>
          </a:p>
          <a:p>
            <a:pPr lvl="2"/>
            <a:r>
              <a:rPr lang="en-US" sz="2000" dirty="0" smtClean="0">
                <a:latin typeface="+mj-lt"/>
              </a:rPr>
              <a:t>iPhone, Google </a:t>
            </a:r>
          </a:p>
          <a:p>
            <a:pPr lvl="2"/>
            <a:r>
              <a:rPr lang="en-US" sz="2000" dirty="0" err="1" smtClean="0">
                <a:latin typeface="+mj-lt"/>
              </a:rPr>
              <a:t>gonna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ikr</a:t>
            </a:r>
            <a:r>
              <a:rPr lang="en-US" sz="2000" dirty="0" smtClean="0">
                <a:latin typeface="+mj-lt"/>
              </a:rPr>
              <a:t>, fb, </a:t>
            </a:r>
            <a:r>
              <a:rPr lang="en-US" sz="2000" dirty="0" err="1" smtClean="0">
                <a:latin typeface="+mj-lt"/>
              </a:rPr>
              <a:t>lolololol</a:t>
            </a:r>
            <a:r>
              <a:rPr lang="en-US" sz="2000" dirty="0">
                <a:latin typeface="+mj-lt"/>
              </a:rPr>
              <a:t> </a:t>
            </a:r>
            <a:r>
              <a:rPr lang="is-IS" sz="2000" dirty="0" smtClean="0">
                <a:latin typeface="+mj-lt"/>
              </a:rPr>
              <a:t>… </a:t>
            </a:r>
            <a:endParaRPr lang="en-US" sz="20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29246" y="1502200"/>
            <a:ext cx="2775243" cy="941129"/>
            <a:chOff x="2708333" y="2465359"/>
            <a:chExt cx="3770860" cy="1772699"/>
          </a:xfrm>
        </p:grpSpPr>
        <p:grpSp>
          <p:nvGrpSpPr>
            <p:cNvPr id="12" name="Group 1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4814677" y="1502200"/>
            <a:ext cx="2775243" cy="941129"/>
            <a:chOff x="2708333" y="2465359"/>
            <a:chExt cx="3770860" cy="1772699"/>
          </a:xfrm>
        </p:grpSpPr>
        <p:grpSp>
          <p:nvGrpSpPr>
            <p:cNvPr id="42" name="Group 4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4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HOT</a:t>
                </a:r>
              </a:p>
            </p:txBody>
          </p:sp>
          <p:sp>
            <p:nvSpPr>
              <p:cNvPr id="51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69566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  =</m:t>
                    </m:r>
                    <m:r>
                      <a:rPr lang="en-US" sz="2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17" y="2882312"/>
                <a:ext cx="6865944" cy="962812"/>
              </a:xfrm>
              <a:prstGeom prst="rect">
                <a:avLst/>
              </a:prstGeom>
              <a:blipFill rotWithShape="0">
                <a:blip r:embed="rId13"/>
                <a:stretch>
                  <a:fillRect l="-89" t="-42405" r="-622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/>
          <p:cNvSpPr txBox="1">
            <a:spLocks/>
          </p:cNvSpPr>
          <p:nvPr/>
        </p:nvSpPr>
        <p:spPr>
          <a:xfrm>
            <a:off x="6235627" y="4223300"/>
            <a:ext cx="2390748" cy="1096963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At t=3, only state at t=2 matters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590904" y="3830421"/>
            <a:ext cx="644723" cy="9160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659971" y="5320263"/>
            <a:ext cx="8309412" cy="567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Let’s try to fold all computations before t=2 into single quantity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659971" y="6027103"/>
            <a:ext cx="8205248" cy="482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/>
              <a:t>Dynamic </a:t>
            </a:r>
            <a:r>
              <a:rPr lang="en-US" sz="2800" b="1" dirty="0" smtClean="0"/>
              <a:t>Programming!!!</a:t>
            </a:r>
          </a:p>
        </p:txBody>
      </p:sp>
    </p:spTree>
    <p:extLst>
      <p:ext uri="{BB962C8B-B14F-4D97-AF65-F5344CB8AC3E}">
        <p14:creationId xmlns:p14="http://schemas.microsoft.com/office/powerpoint/2010/main" val="11534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29246" y="1502200"/>
            <a:ext cx="2775243" cy="941129"/>
            <a:chOff x="2708333" y="2465359"/>
            <a:chExt cx="3770860" cy="1772699"/>
          </a:xfrm>
        </p:grpSpPr>
        <p:grpSp>
          <p:nvGrpSpPr>
            <p:cNvPr id="12" name="Group 1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4634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4814677" y="1502200"/>
            <a:ext cx="2775243" cy="941129"/>
            <a:chOff x="2708333" y="2465359"/>
            <a:chExt cx="3770860" cy="1772699"/>
          </a:xfrm>
        </p:grpSpPr>
        <p:grpSp>
          <p:nvGrpSpPr>
            <p:cNvPr id="42" name="Group 41"/>
            <p:cNvGrpSpPr/>
            <p:nvPr/>
          </p:nvGrpSpPr>
          <p:grpSpPr>
            <a:xfrm>
              <a:off x="2708333" y="2465359"/>
              <a:ext cx="3770860" cy="1772699"/>
              <a:chOff x="2229588" y="4834091"/>
              <a:chExt cx="3770860" cy="1772699"/>
            </a:xfrm>
          </p:grpSpPr>
          <p:sp>
            <p:nvSpPr>
              <p:cNvPr id="44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17073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itle 1"/>
              <p:cNvSpPr txBox="1">
                <a:spLocks/>
              </p:cNvSpPr>
              <p:nvPr/>
            </p:nvSpPr>
            <p:spPr>
              <a:xfrm>
                <a:off x="2229588" y="4891488"/>
                <a:ext cx="889627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50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51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6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itle 1"/>
              <p:cNvSpPr txBox="1">
                <a:spLocks/>
              </p:cNvSpPr>
              <p:nvPr/>
            </p:nvSpPr>
            <p:spPr>
              <a:xfrm>
                <a:off x="1221751" y="4370068"/>
                <a:ext cx="6865944" cy="7206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𝐶𝑂𝐿𝐷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𝐶𝑂𝐿𝐷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51" y="4370068"/>
                <a:ext cx="6865944" cy="72063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1396265" y="2733013"/>
            <a:ext cx="2841551" cy="941129"/>
            <a:chOff x="2618237" y="2465359"/>
            <a:chExt cx="3860956" cy="1772699"/>
          </a:xfrm>
        </p:grpSpPr>
        <p:grpSp>
          <p:nvGrpSpPr>
            <p:cNvPr id="33" name="Group 32"/>
            <p:cNvGrpSpPr/>
            <p:nvPr/>
          </p:nvGrpSpPr>
          <p:grpSpPr>
            <a:xfrm>
              <a:off x="2618237" y="2465359"/>
              <a:ext cx="3860956" cy="1772699"/>
              <a:chOff x="2139492" y="4834091"/>
              <a:chExt cx="3860956" cy="1772699"/>
            </a:xfrm>
          </p:grpSpPr>
          <p:sp>
            <p:nvSpPr>
              <p:cNvPr id="35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4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r="-17073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Title 1"/>
              <p:cNvSpPr txBox="1">
                <a:spLocks/>
              </p:cNvSpPr>
              <p:nvPr/>
            </p:nvSpPr>
            <p:spPr>
              <a:xfrm>
                <a:off x="2139492" y="4891488"/>
                <a:ext cx="1072901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56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57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tangl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146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6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752458" y="2733013"/>
            <a:ext cx="2870791" cy="941129"/>
            <a:chOff x="2578508" y="2465359"/>
            <a:chExt cx="3900685" cy="1772699"/>
          </a:xfrm>
        </p:grpSpPr>
        <p:grpSp>
          <p:nvGrpSpPr>
            <p:cNvPr id="61" name="Group 60"/>
            <p:cNvGrpSpPr/>
            <p:nvPr/>
          </p:nvGrpSpPr>
          <p:grpSpPr>
            <a:xfrm>
              <a:off x="2578508" y="2465359"/>
              <a:ext cx="3900685" cy="1772699"/>
              <a:chOff x="2099763" y="4834091"/>
              <a:chExt cx="3900685" cy="1772699"/>
            </a:xfrm>
          </p:grpSpPr>
          <p:sp>
            <p:nvSpPr>
              <p:cNvPr id="63" name="Title 1"/>
              <p:cNvSpPr txBox="1">
                <a:spLocks/>
              </p:cNvSpPr>
              <p:nvPr/>
            </p:nvSpPr>
            <p:spPr>
              <a:xfrm>
                <a:off x="340977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COLD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/>
                  <p:cNvSpPr/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→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Rectangle 6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7046" y="4834091"/>
                    <a:ext cx="518972" cy="69566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Title 1"/>
              <p:cNvSpPr txBox="1">
                <a:spLocks/>
              </p:cNvSpPr>
              <p:nvPr/>
            </p:nvSpPr>
            <p:spPr>
              <a:xfrm>
                <a:off x="3570471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 65"/>
                  <p:cNvSpPr/>
                  <p:nvPr/>
                </p:nvSpPr>
                <p:spPr>
                  <a:xfrm>
                    <a:off x="2505715" y="5459791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Rectangle 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5715" y="5459791"/>
                    <a:ext cx="337371" cy="69566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22932" y="5482276"/>
                    <a:ext cx="33737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7500" b="-8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Title 1"/>
              <p:cNvSpPr txBox="1">
                <a:spLocks/>
              </p:cNvSpPr>
              <p:nvPr/>
            </p:nvSpPr>
            <p:spPr>
              <a:xfrm>
                <a:off x="2099763" y="4891488"/>
                <a:ext cx="1134899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COLD</a:t>
                </a:r>
              </a:p>
            </p:txBody>
          </p:sp>
          <p:sp>
            <p:nvSpPr>
              <p:cNvPr id="69" name="Title 1"/>
              <p:cNvSpPr txBox="1">
                <a:spLocks/>
              </p:cNvSpPr>
              <p:nvPr/>
            </p:nvSpPr>
            <p:spPr>
              <a:xfrm>
                <a:off x="4871542" y="4891488"/>
                <a:ext cx="1128906" cy="590788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HOT</a:t>
                </a:r>
              </a:p>
            </p:txBody>
          </p:sp>
          <p:sp>
            <p:nvSpPr>
              <p:cNvPr id="70" name="Title 1"/>
              <p:cNvSpPr txBox="1">
                <a:spLocks/>
              </p:cNvSpPr>
              <p:nvPr/>
            </p:nvSpPr>
            <p:spPr>
              <a:xfrm>
                <a:off x="5073775" y="6000846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/>
                  <p:cNvSpPr/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Rectangle 7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6237" y="5482277"/>
                    <a:ext cx="337371" cy="69566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Title 1"/>
              <p:cNvSpPr txBox="1">
                <a:spLocks/>
              </p:cNvSpPr>
              <p:nvPr/>
            </p:nvSpPr>
            <p:spPr>
              <a:xfrm>
                <a:off x="2234868" y="6016003"/>
                <a:ext cx="889628" cy="590787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</a:rPr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s-I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907" y="2465359"/>
                  <a:ext cx="51897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6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/>
              <p:cNvSpPr txBox="1">
                <a:spLocks/>
              </p:cNvSpPr>
              <p:nvPr/>
            </p:nvSpPr>
            <p:spPr>
              <a:xfrm>
                <a:off x="1221751" y="5920978"/>
                <a:ext cx="6865944" cy="5220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51" y="5920978"/>
                <a:ext cx="6865944" cy="522002"/>
              </a:xfrm>
              <a:prstGeom prst="rect">
                <a:avLst/>
              </a:prstGeom>
              <a:blipFill rotWithShape="0">
                <a:blip r:embed="rId18"/>
                <a:stretch>
                  <a:fillRect t="-88372" b="-10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itle 1"/>
              <p:cNvSpPr txBox="1">
                <a:spLocks/>
              </p:cNvSpPr>
              <p:nvPr/>
            </p:nvSpPr>
            <p:spPr>
              <a:xfrm>
                <a:off x="78359" y="3799620"/>
                <a:ext cx="8951057" cy="578495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smtClean="0"/>
                  <a:t>Probability of observing output till t=2 and the state being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𝐶𝑂𝐿𝐷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7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" y="3799620"/>
                <a:ext cx="8951057" cy="578495"/>
              </a:xfrm>
              <a:prstGeom prst="rect">
                <a:avLst/>
              </a:prstGeom>
              <a:blipFill rotWithShape="0">
                <a:blip r:embed="rId19"/>
                <a:stretch>
                  <a:fillRect l="-408" t="-72165" b="-88660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/>
              <p:cNvSpPr txBox="1">
                <a:spLocks/>
              </p:cNvSpPr>
              <p:nvPr/>
            </p:nvSpPr>
            <p:spPr>
              <a:xfrm>
                <a:off x="322886" y="5248643"/>
                <a:ext cx="8663673" cy="578495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smtClean="0"/>
                  <a:t>Probability of observing output till time=t </a:t>
                </a:r>
                <a:r>
                  <a:rPr lang="en-US" sz="2400" dirty="0"/>
                  <a:t>and the state being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86" y="5248643"/>
                <a:ext cx="8663673" cy="578495"/>
              </a:xfrm>
              <a:prstGeom prst="rect">
                <a:avLst/>
              </a:prstGeom>
              <a:blipFill rotWithShape="0">
                <a:blip r:embed="rId20"/>
                <a:stretch>
                  <a:fillRect l="-422" t="-73196" r="-70" b="-88660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0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/>
              <p:cNvSpPr txBox="1">
                <a:spLocks/>
              </p:cNvSpPr>
              <p:nvPr/>
            </p:nvSpPr>
            <p:spPr>
              <a:xfrm>
                <a:off x="1221751" y="1975996"/>
                <a:ext cx="6865944" cy="5220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51" y="1975996"/>
                <a:ext cx="6865944" cy="522002"/>
              </a:xfrm>
              <a:prstGeom prst="rect">
                <a:avLst/>
              </a:prstGeom>
              <a:blipFill rotWithShape="0">
                <a:blip r:embed="rId3"/>
                <a:stretch>
                  <a:fillRect t="-88372" b="-10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itle 1"/>
              <p:cNvSpPr txBox="1">
                <a:spLocks/>
              </p:cNvSpPr>
              <p:nvPr/>
            </p:nvSpPr>
            <p:spPr>
              <a:xfrm>
                <a:off x="365743" y="1310986"/>
                <a:ext cx="8376291" cy="578495"/>
              </a:xfrm>
              <a:prstGeom prst="rect">
                <a:avLst/>
              </a:prstGeom>
              <a:ln w="12700">
                <a:noFill/>
                <a:prstDash val="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 smtClean="0"/>
                  <a:t>Probability of observing output till t </a:t>
                </a:r>
                <a:r>
                  <a:rPr lang="en-US" sz="2400" dirty="0"/>
                  <a:t>and the state being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1310986"/>
                <a:ext cx="8376291" cy="578495"/>
              </a:xfrm>
              <a:prstGeom prst="rect">
                <a:avLst/>
              </a:prstGeom>
              <a:blipFill rotWithShape="0">
                <a:blip r:embed="rId4"/>
                <a:stretch>
                  <a:fillRect l="-1164" t="-74737" b="-91579"/>
                </a:stretch>
              </a:blipFill>
              <a:ln w="1270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291420" y="3547893"/>
                <a:ext cx="6865944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20" y="3547893"/>
                <a:ext cx="6865944" cy="1250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66577" y="2874174"/>
            <a:ext cx="8376291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Using independence assumption of our model (and recursion):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4328160" y="6014238"/>
                <a:ext cx="2751909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𝜆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0" y="6014238"/>
                <a:ext cx="2751909" cy="5220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4659089" y="4415247"/>
            <a:ext cx="381890" cy="159899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338359" y="4415247"/>
            <a:ext cx="365755" cy="957014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6109176" y="4730284"/>
                <a:ext cx="2048188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176" y="4730284"/>
                <a:ext cx="2048188" cy="52200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 flipV="1">
            <a:off x="6117633" y="4407478"/>
            <a:ext cx="135122" cy="32280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36246" y="5328200"/>
                <a:ext cx="3250762" cy="36933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𝜆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46" y="5328200"/>
                <a:ext cx="3250762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1111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3" idx="0"/>
          </p:cNvCxnSpPr>
          <p:nvPr/>
        </p:nvCxnSpPr>
        <p:spPr>
          <a:xfrm flipV="1">
            <a:off x="2161627" y="4415247"/>
            <a:ext cx="458372" cy="9129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/>
              <p:cNvSpPr txBox="1">
                <a:spLocks/>
              </p:cNvSpPr>
              <p:nvPr/>
            </p:nvSpPr>
            <p:spPr>
              <a:xfrm>
                <a:off x="5215654" y="3371243"/>
                <a:ext cx="3379706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Sum over all possible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q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54" y="3371243"/>
                <a:ext cx="3379706" cy="522002"/>
              </a:xfrm>
              <a:prstGeom prst="rect">
                <a:avLst/>
              </a:prstGeom>
              <a:blipFill rotWithShape="0">
                <a:blip r:embed="rId10"/>
                <a:stretch>
                  <a:fillRect l="-899" b="-4545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H="1">
            <a:off x="4136571" y="3645526"/>
            <a:ext cx="1079083" cy="68288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40905" y="3509377"/>
            <a:ext cx="1961691" cy="369332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P(A,B) = P(A|B)P(B)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5215653" y="5372261"/>
                <a:ext cx="2238883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53" y="5372261"/>
                <a:ext cx="2238883" cy="52200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8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6" grpId="0" animBg="1"/>
      <p:bldP spid="23" grpId="0" animBg="1"/>
      <p:bldP spid="30" grpId="0" animBg="1"/>
      <p:bldP spid="34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/>
              <p:cNvSpPr txBox="1">
                <a:spLocks/>
              </p:cNvSpPr>
              <p:nvPr/>
            </p:nvSpPr>
            <p:spPr>
              <a:xfrm>
                <a:off x="1160791" y="2854706"/>
                <a:ext cx="6865944" cy="5220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91" y="2854706"/>
                <a:ext cx="6865944" cy="522002"/>
              </a:xfrm>
              <a:prstGeom prst="rect">
                <a:avLst/>
              </a:prstGeom>
              <a:blipFill rotWithShape="0">
                <a:blip r:embed="rId3"/>
                <a:stretch>
                  <a:fillRect t="-88372" b="-10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274002" y="1431711"/>
                <a:ext cx="6865944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002" y="1431711"/>
                <a:ext cx="6865944" cy="12505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/>
              <p:cNvSpPr txBox="1">
                <a:spLocks/>
              </p:cNvSpPr>
              <p:nvPr/>
            </p:nvSpPr>
            <p:spPr>
              <a:xfrm>
                <a:off x="923109" y="3817387"/>
                <a:ext cx="8064137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charset="0"/>
                                </a:rPr>
                                <m:t>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𝑖𝐹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09" y="3817387"/>
                <a:ext cx="8064137" cy="1250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674905" y="5199537"/>
                <a:ext cx="8064137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𝑖𝐹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5" y="5199537"/>
                <a:ext cx="8064137" cy="12505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5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43" y="239283"/>
            <a:ext cx="8456040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Likelihood Computation: The Forward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itle 1"/>
              <p:cNvSpPr txBox="1">
                <a:spLocks/>
              </p:cNvSpPr>
              <p:nvPr/>
            </p:nvSpPr>
            <p:spPr>
              <a:xfrm>
                <a:off x="1160791" y="2106173"/>
                <a:ext cx="6865944" cy="5220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91" y="2106173"/>
                <a:ext cx="6865944" cy="522002"/>
              </a:xfrm>
              <a:prstGeom prst="rect">
                <a:avLst/>
              </a:prstGeom>
              <a:blipFill rotWithShape="0">
                <a:blip r:embed="rId3"/>
                <a:stretch>
                  <a:fillRect t="-90588" b="-10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274001" y="3682942"/>
                <a:ext cx="6865944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001" y="3682942"/>
                <a:ext cx="6865944" cy="12505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2385835" y="5109354"/>
                <a:ext cx="6024477" cy="12505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r>
                        <a:rPr lang="en-US" sz="2400" i="1">
                          <a:latin typeface="Cambria Math" charset="0"/>
                        </a:rPr>
                        <m:t>) =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𝑖𝐹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835" y="5109354"/>
                <a:ext cx="6024477" cy="125052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65743" y="1310986"/>
            <a:ext cx="8376291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Recap, to compute P(O):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1056287" y="2991148"/>
                <a:ext cx="6865944" cy="5220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  1≤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87" y="2991148"/>
                <a:ext cx="6865944" cy="522002"/>
              </a:xfrm>
              <a:prstGeom prst="rect">
                <a:avLst/>
              </a:prstGeom>
              <a:blipFill rotWithShape="0">
                <a:blip r:embed="rId6"/>
                <a:stretch>
                  <a:fillRect t="-90588" b="-10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334949" y="2911121"/>
            <a:ext cx="2050886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Initialization: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34949" y="4018958"/>
            <a:ext cx="2050886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Recursion: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6158" y="5445372"/>
            <a:ext cx="1754413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/>
              <a:t>Termination: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65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7034" y="1155951"/>
                <a:ext cx="858229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Given </a:t>
                </a:r>
                <a:r>
                  <a:rPr lang="en-US" sz="2800" dirty="0">
                    <a:latin typeface="+mj-lt"/>
                  </a:rPr>
                  <a:t>an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j-lt"/>
                  </a:rPr>
                  <a:t> and observation sequence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𝑂</m:t>
                    </m:r>
                  </m:oMath>
                </a14:m>
                <a:r>
                  <a:rPr lang="en-US" sz="2800" dirty="0">
                    <a:latin typeface="+mj-lt"/>
                  </a:rPr>
                  <a:t>, determine best hidden state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1155951"/>
                <a:ext cx="858229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9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383277" y="2669567"/>
            <a:ext cx="5749550" cy="14804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383277" y="3143238"/>
            <a:ext cx="5749550" cy="1290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383277" y="3656509"/>
            <a:ext cx="5749550" cy="1290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IN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3200" dirty="0" smtClean="0"/>
              <a:t> 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3200" dirty="0" smtClean="0"/>
              <a:t>      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 DT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54538" y="4444008"/>
            <a:ext cx="5749550" cy="1290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PRP 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00B0F0"/>
                </a:solidFill>
              </a:rPr>
              <a:t>NN</a:t>
            </a:r>
            <a:r>
              <a:rPr lang="en-US" sz="3200" dirty="0" smtClean="0"/>
              <a:t>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383277" y="4033733"/>
            <a:ext cx="5749550" cy="1290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3200" dirty="0" smtClean="0"/>
              <a:t>…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098031" y="3148206"/>
            <a:ext cx="1285915" cy="523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</a:t>
            </a:r>
            <a:r>
              <a:rPr lang="en-US" sz="2800" dirty="0" smtClean="0"/>
              <a:t>=0.45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029968" y="3681326"/>
            <a:ext cx="1285915" cy="503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p=0.03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802635" y="4431800"/>
            <a:ext cx="1876706" cy="5105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p=0.00006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8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7034" y="1155951"/>
                <a:ext cx="858229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Given </a:t>
                </a:r>
                <a:r>
                  <a:rPr lang="en-US" sz="2800" dirty="0">
                    <a:latin typeface="+mj-lt"/>
                  </a:rPr>
                  <a:t>an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j-lt"/>
                  </a:rPr>
                  <a:t> and observation sequence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𝑂</m:t>
                    </m:r>
                  </m:oMath>
                </a14:m>
                <a:r>
                  <a:rPr lang="en-US" sz="2800" dirty="0">
                    <a:latin typeface="+mj-lt"/>
                  </a:rPr>
                  <a:t>, determine best hidden state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1155951"/>
                <a:ext cx="8582298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9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3027926" y="2306462"/>
                <a:ext cx="3240514" cy="73612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926" y="2306462"/>
                <a:ext cx="3240514" cy="7361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053443" y="3120088"/>
                <a:ext cx="5851329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𝑂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43" y="3120088"/>
                <a:ext cx="5851329" cy="9581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2053443" y="4296757"/>
                <a:ext cx="5851329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𝑂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𝑂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𝑄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443" y="4296757"/>
                <a:ext cx="5851329" cy="9581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1813957" y="5520400"/>
                <a:ext cx="5851329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57" y="5520400"/>
                <a:ext cx="5851329" cy="9581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9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1963990" y="3660395"/>
                <a:ext cx="5290004" cy="11989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𝑂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990" y="3660395"/>
                <a:ext cx="5290004" cy="11989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24680" y="3653905"/>
            <a:ext cx="1972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Remember,</a:t>
            </a:r>
            <a:endParaRPr lang="en-US" sz="2800" dirty="0">
              <a:latin typeface="+mj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939205" y="3653905"/>
            <a:ext cx="1754099" cy="1211968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We know how to </a:t>
            </a:r>
            <a:r>
              <a:rPr lang="en-US" sz="2000" smtClean="0"/>
              <a:t>compute this sum efficiently!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1683328" y="1401246"/>
                <a:ext cx="5851329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328" y="1401246"/>
                <a:ext cx="5851329" cy="9581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 txBox="1">
            <a:spLocks/>
          </p:cNvSpPr>
          <p:nvPr/>
        </p:nvSpPr>
        <p:spPr>
          <a:xfrm>
            <a:off x="165463" y="5451220"/>
            <a:ext cx="9056913" cy="578495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smtClean="0"/>
              <a:t>Can we use the same intuition to compute the </a:t>
            </a:r>
            <a:r>
              <a:rPr lang="en-US" sz="2600" dirty="0" err="1" smtClean="0"/>
              <a:t>argmax</a:t>
            </a:r>
            <a:r>
              <a:rPr lang="en-US" sz="2600" dirty="0" smtClean="0"/>
              <a:t> efficiently?</a:t>
            </a:r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562371" y="2586023"/>
                <a:ext cx="4523435" cy="4825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Number of possible Qs: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1" y="2586023"/>
                <a:ext cx="4523435" cy="482536"/>
              </a:xfrm>
              <a:prstGeom prst="rect">
                <a:avLst/>
              </a:prstGeom>
              <a:blipFill rotWithShape="0">
                <a:blip r:embed="rId4"/>
                <a:stretch>
                  <a:fillRect l="-2695" t="-20253" b="-35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1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1055893" y="3808457"/>
                <a:ext cx="7053943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3" y="3808457"/>
                <a:ext cx="7053943" cy="9581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57034" y="1155951"/>
            <a:ext cx="8582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Let us first try to find the max instead of </a:t>
            </a:r>
            <a:r>
              <a:rPr lang="en-US" sz="2800" smtClean="0">
                <a:latin typeface="+mj-lt"/>
              </a:rPr>
              <a:t>the </a:t>
            </a:r>
            <a:r>
              <a:rPr lang="en-US" sz="2800" dirty="0" err="1" smtClean="0">
                <a:latin typeface="+mj-lt"/>
              </a:rPr>
              <a:t>argmax</a:t>
            </a:r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1363703" y="1829716"/>
                <a:ext cx="6746133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𝑂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bg-BG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𝑄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𝑂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𝑄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03" y="1829716"/>
                <a:ext cx="6746133" cy="9581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07337" y="2850269"/>
                <a:ext cx="8951057" cy="833457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smtClean="0"/>
                  <a:t>(Not exactly) Probability of the best hidden sequence up till time = t,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" y="2850269"/>
                <a:ext cx="8951057" cy="833457"/>
              </a:xfrm>
              <a:prstGeom prst="rect">
                <a:avLst/>
              </a:prstGeom>
              <a:blipFill rotWithShape="0">
                <a:blip r:embed="rId5"/>
                <a:stretch>
                  <a:fillRect t="-5072" b="-10870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3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1055893" y="1786585"/>
                <a:ext cx="7053943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3" y="1786585"/>
                <a:ext cx="7053943" cy="9581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107337" y="1152395"/>
                <a:ext cx="8951057" cy="578495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smtClean="0"/>
                  <a:t>Probability of the best hidden sequence up till time = t,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7" y="1152395"/>
                <a:ext cx="8951057" cy="578495"/>
              </a:xfrm>
              <a:prstGeom prst="rect">
                <a:avLst/>
              </a:prstGeom>
              <a:blipFill rotWithShape="0">
                <a:blip r:embed="rId3"/>
                <a:stretch>
                  <a:fillRect l="-952" r="-272" b="-9278"/>
                </a:stretch>
              </a:blipFill>
              <a:ln w="1270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1055893" y="3846370"/>
                <a:ext cx="7053943" cy="900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3" y="3846370"/>
                <a:ext cx="7053943" cy="900428"/>
              </a:xfrm>
              <a:prstGeom prst="rect">
                <a:avLst/>
              </a:prstGeom>
              <a:blipFill rotWithShape="0">
                <a:blip r:embed="rId4"/>
                <a:stretch>
                  <a:fillRect t="-38514" b="-33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79927" y="2821161"/>
            <a:ext cx="5553234" cy="57849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Use independence assumption to </a:t>
            </a:r>
            <a:r>
              <a:rPr lang="en-US" sz="2400" dirty="0" err="1" smtClean="0"/>
              <a:t>recurse</a:t>
            </a:r>
            <a:r>
              <a:rPr lang="en-US" sz="2400" dirty="0" smtClean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4328160" y="6014238"/>
                <a:ext cx="3997234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𝑗</m:t>
                      </m:r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r>
                        <a:rPr lang="en-US" sz="2000" i="1">
                          <a:latin typeface="Cambria Math" charset="0"/>
                        </a:rPr>
                        <m:t>𝜆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60" y="6014238"/>
                <a:ext cx="3997234" cy="522002"/>
              </a:xfrm>
              <a:prstGeom prst="rect">
                <a:avLst/>
              </a:prstGeom>
              <a:blipFill rotWithShape="0">
                <a:blip r:embed="rId5"/>
                <a:stretch>
                  <a:fillRect l="-304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4659089" y="4415247"/>
            <a:ext cx="381890" cy="159899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5215653" y="5372261"/>
                <a:ext cx="2238883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653" y="5372261"/>
                <a:ext cx="2238883" cy="5220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5486400" y="4484914"/>
            <a:ext cx="217715" cy="887347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117633" y="4407478"/>
            <a:ext cx="135122" cy="32280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6246" y="5328200"/>
                <a:ext cx="3250762" cy="36933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𝜆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46" y="5328200"/>
                <a:ext cx="325076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1111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2161627" y="4415247"/>
            <a:ext cx="458372" cy="912953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4598126" y="3490211"/>
                <a:ext cx="4336905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Max over </a:t>
                </a:r>
                <a:r>
                  <a:rPr lang="en-US" sz="2000" smtClean="0"/>
                  <a:t>transitions from </a:t>
                </a:r>
                <a:r>
                  <a:rPr lang="en-US" sz="2000" dirty="0" smtClean="0"/>
                  <a:t>all </a:t>
                </a:r>
                <a:r>
                  <a:rPr lang="en-US" sz="2000" smtClean="0"/>
                  <a:t>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q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3490211"/>
                <a:ext cx="4336905" cy="522002"/>
              </a:xfrm>
              <a:prstGeom prst="rect">
                <a:avLst/>
              </a:prstGeom>
              <a:blipFill rotWithShape="0">
                <a:blip r:embed="rId8"/>
                <a:stretch>
                  <a:fillRect l="-700" b="-4598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/>
              <p:cNvSpPr txBox="1">
                <a:spLocks/>
              </p:cNvSpPr>
              <p:nvPr/>
            </p:nvSpPr>
            <p:spPr>
              <a:xfrm>
                <a:off x="6109176" y="4730284"/>
                <a:ext cx="2048188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176" y="4730284"/>
                <a:ext cx="2048188" cy="52200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3" grpId="0" animBg="1"/>
      <p:bldP spid="17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Hidden Markov Models (HMM)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743" y="1248937"/>
            <a:ext cx="7933526" cy="5907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Sequence Model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</a:t>
            </a:r>
            <a:r>
              <a:rPr lang="en-US" sz="3200" dirty="0" smtClean="0"/>
              <a:t>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</a:t>
            </a: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 smtClean="0"/>
              <a:t>     </a:t>
            </a:r>
            <a:r>
              <a:rPr lang="en-US" sz="3200" dirty="0" smtClean="0">
                <a:solidFill>
                  <a:srgbClr val="00B0F0"/>
                </a:solidFill>
              </a:rPr>
              <a:t>VB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 smtClean="0"/>
              <a:t>        </a:t>
            </a:r>
            <a:r>
              <a:rPr lang="en-US" sz="32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0085" y="2400853"/>
            <a:ext cx="93355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Output</a:t>
            </a:r>
          </a:p>
          <a:p>
            <a:pPr algn="ctr"/>
            <a:r>
              <a:rPr lang="en-US" sz="2000" dirty="0" smtClean="0"/>
              <a:t>Labels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Probabilistic Model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Compute a probability distribution over all possible sequence of labels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365745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839417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352688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IN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 smtClean="0"/>
              <a:t> 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 smtClean="0"/>
              <a:t>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14295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PRP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00B0F0"/>
                </a:solidFill>
              </a:rPr>
              <a:t>NN</a:t>
            </a:r>
            <a:r>
              <a:rPr lang="en-US" sz="2400" dirty="0" smtClean="0"/>
              <a:t>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729912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 smtClean="0"/>
              <a:t>…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839417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</a:t>
            </a:r>
            <a:r>
              <a:rPr lang="en-US" sz="2000" dirty="0" smtClean="0"/>
              <a:t>=0.45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3428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p=0.03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142952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p=0.00006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9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1055893" y="1264583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𝜆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3" y="1264583"/>
                <a:ext cx="7182416" cy="9581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/>
              <p:cNvSpPr txBox="1">
                <a:spLocks/>
              </p:cNvSpPr>
              <p:nvPr/>
            </p:nvSpPr>
            <p:spPr>
              <a:xfrm>
                <a:off x="1108144" y="2293046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44" y="2293046"/>
                <a:ext cx="7182416" cy="958188"/>
              </a:xfrm>
              <a:prstGeom prst="rect">
                <a:avLst/>
              </a:prstGeom>
              <a:blipFill rotWithShape="0">
                <a:blip r:embed="rId3"/>
                <a:stretch>
                  <a:fillRect t="-33121" b="-28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96371" y="3342469"/>
                <a:ext cx="858229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+mj-lt"/>
                  </a:rPr>
                  <a:t>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 smtClean="0">
                    <a:latin typeface="+mj-lt"/>
                  </a:rPr>
                  <a:t>, add back-pointers</a:t>
                </a:r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1" y="3342469"/>
                <a:ext cx="8582298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42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1055893" y="3846370"/>
                <a:ext cx="7053943" cy="900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3" y="3846370"/>
                <a:ext cx="7053943" cy="900428"/>
              </a:xfrm>
              <a:prstGeom prst="rect">
                <a:avLst/>
              </a:prstGeom>
              <a:blipFill rotWithShape="0">
                <a:blip r:embed="rId5"/>
                <a:stretch>
                  <a:fillRect t="-38514" b="-33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1055892" y="4925054"/>
                <a:ext cx="7053943" cy="90042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i="1" smtClean="0">
                                  <a:latin typeface="Cambria Math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2" y="4925054"/>
                <a:ext cx="7053943" cy="900428"/>
              </a:xfrm>
              <a:prstGeom prst="rect">
                <a:avLst/>
              </a:prstGeom>
              <a:blipFill rotWithShape="0">
                <a:blip r:embed="rId6"/>
                <a:stretch>
                  <a:fillRect t="-41892" b="-35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H="1" flipV="1">
            <a:off x="2599370" y="5565718"/>
            <a:ext cx="135122" cy="322806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/>
              <p:cNvSpPr txBox="1">
                <a:spLocks/>
              </p:cNvSpPr>
              <p:nvPr/>
            </p:nvSpPr>
            <p:spPr>
              <a:xfrm>
                <a:off x="2590912" y="5888524"/>
                <a:ext cx="5847693" cy="52200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 smtClean="0"/>
                  <a:t>If ending the sequence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dirty="0" smtClean="0"/>
                  <a:t>, what is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912" y="5888524"/>
                <a:ext cx="5847693" cy="522002"/>
              </a:xfrm>
              <a:prstGeom prst="rect">
                <a:avLst/>
              </a:prstGeom>
              <a:blipFill rotWithShape="0">
                <a:blip r:embed="rId7"/>
                <a:stretch>
                  <a:fillRect b="-4545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1"/>
      <p:bldP spid="23" grpId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773391" y="1574465"/>
                <a:ext cx="2229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391" y="1574465"/>
                <a:ext cx="2229585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001981" y="2168516"/>
                <a:ext cx="2306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𝐵𝐴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81" y="2168516"/>
                <a:ext cx="230614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053855" y="3821276"/>
                <a:ext cx="2291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55" y="3821276"/>
                <a:ext cx="229171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002976" y="2479374"/>
                <a:ext cx="897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976" y="2479374"/>
                <a:ext cx="89761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0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6" grpId="0"/>
      <p:bldP spid="6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16" idx="1"/>
          </p:cNvCxnSpPr>
          <p:nvPr/>
        </p:nvCxnSpPr>
        <p:spPr>
          <a:xfrm>
            <a:off x="1584959" y="1937657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6" idx="2"/>
          </p:cNvCxnSpPr>
          <p:nvPr/>
        </p:nvCxnSpPr>
        <p:spPr>
          <a:xfrm>
            <a:off x="1584956" y="3257005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16" idx="3"/>
          </p:cNvCxnSpPr>
          <p:nvPr/>
        </p:nvCxnSpPr>
        <p:spPr>
          <a:xfrm flipV="1">
            <a:off x="1584957" y="3383241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1"/>
            <a:endCxn id="3" idx="6"/>
          </p:cNvCxnSpPr>
          <p:nvPr/>
        </p:nvCxnSpPr>
        <p:spPr>
          <a:xfrm rot="16200000" flipV="1">
            <a:off x="2305592" y="1217025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76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16" idx="1"/>
          </p:cNvCxnSpPr>
          <p:nvPr/>
        </p:nvCxnSpPr>
        <p:spPr>
          <a:xfrm>
            <a:off x="1584959" y="1937657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6" idx="2"/>
          </p:cNvCxnSpPr>
          <p:nvPr/>
        </p:nvCxnSpPr>
        <p:spPr>
          <a:xfrm>
            <a:off x="1584956" y="3257005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16" idx="3"/>
          </p:cNvCxnSpPr>
          <p:nvPr/>
        </p:nvCxnSpPr>
        <p:spPr>
          <a:xfrm flipV="1">
            <a:off x="1584957" y="3383241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1"/>
            <a:endCxn id="3" idx="6"/>
          </p:cNvCxnSpPr>
          <p:nvPr/>
        </p:nvCxnSpPr>
        <p:spPr>
          <a:xfrm rot="16200000" flipV="1">
            <a:off x="2305592" y="1217025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7" idx="2"/>
          </p:cNvCxnSpPr>
          <p:nvPr/>
        </p:nvCxnSpPr>
        <p:spPr>
          <a:xfrm>
            <a:off x="1584957" y="457635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6"/>
            <a:endCxn id="17" idx="1"/>
          </p:cNvCxnSpPr>
          <p:nvPr/>
        </p:nvCxnSpPr>
        <p:spPr>
          <a:xfrm>
            <a:off x="1584956" y="3257005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6"/>
            <a:endCxn id="17" idx="0"/>
          </p:cNvCxnSpPr>
          <p:nvPr/>
        </p:nvCxnSpPr>
        <p:spPr>
          <a:xfrm>
            <a:off x="1584959" y="1937657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2"/>
            <a:endCxn id="11" idx="6"/>
          </p:cNvCxnSpPr>
          <p:nvPr/>
        </p:nvCxnSpPr>
        <p:spPr>
          <a:xfrm rot="10800000">
            <a:off x="1584957" y="3257006"/>
            <a:ext cx="2582091" cy="131934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16" idx="1"/>
          </p:cNvCxnSpPr>
          <p:nvPr/>
        </p:nvCxnSpPr>
        <p:spPr>
          <a:xfrm>
            <a:off x="1584959" y="1937657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6" idx="2"/>
          </p:cNvCxnSpPr>
          <p:nvPr/>
        </p:nvCxnSpPr>
        <p:spPr>
          <a:xfrm>
            <a:off x="1584956" y="3257005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16" idx="3"/>
          </p:cNvCxnSpPr>
          <p:nvPr/>
        </p:nvCxnSpPr>
        <p:spPr>
          <a:xfrm flipV="1">
            <a:off x="1584957" y="3383241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1"/>
            <a:endCxn id="3" idx="6"/>
          </p:cNvCxnSpPr>
          <p:nvPr/>
        </p:nvCxnSpPr>
        <p:spPr>
          <a:xfrm rot="16200000" flipV="1">
            <a:off x="2305592" y="1217025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7" idx="2"/>
          </p:cNvCxnSpPr>
          <p:nvPr/>
        </p:nvCxnSpPr>
        <p:spPr>
          <a:xfrm>
            <a:off x="1584957" y="457635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6"/>
            <a:endCxn id="17" idx="1"/>
          </p:cNvCxnSpPr>
          <p:nvPr/>
        </p:nvCxnSpPr>
        <p:spPr>
          <a:xfrm>
            <a:off x="1584956" y="3257005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6"/>
            <a:endCxn id="17" idx="0"/>
          </p:cNvCxnSpPr>
          <p:nvPr/>
        </p:nvCxnSpPr>
        <p:spPr>
          <a:xfrm>
            <a:off x="1584959" y="1937657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2"/>
            <a:endCxn id="11" idx="6"/>
          </p:cNvCxnSpPr>
          <p:nvPr/>
        </p:nvCxnSpPr>
        <p:spPr>
          <a:xfrm rot="10800000">
            <a:off x="1584957" y="3257006"/>
            <a:ext cx="2582091" cy="131934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167043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67040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67041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06184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106181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06182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0" idx="6"/>
            <a:endCxn id="50" idx="2"/>
          </p:cNvCxnSpPr>
          <p:nvPr/>
        </p:nvCxnSpPr>
        <p:spPr>
          <a:xfrm>
            <a:off x="4524094" y="1937656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4" idx="6"/>
            <a:endCxn id="50" idx="3"/>
          </p:cNvCxnSpPr>
          <p:nvPr/>
        </p:nvCxnSpPr>
        <p:spPr>
          <a:xfrm flipV="1">
            <a:off x="4524091" y="2063892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9" idx="6"/>
            <a:endCxn id="50" idx="4"/>
          </p:cNvCxnSpPr>
          <p:nvPr/>
        </p:nvCxnSpPr>
        <p:spPr>
          <a:xfrm flipV="1">
            <a:off x="4524092" y="2116181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endCxn id="44" idx="6"/>
          </p:cNvCxnSpPr>
          <p:nvPr/>
        </p:nvCxnSpPr>
        <p:spPr>
          <a:xfrm rot="10800000" flipV="1">
            <a:off x="4524091" y="2116180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6"/>
            <a:endCxn id="52" idx="1"/>
          </p:cNvCxnSpPr>
          <p:nvPr/>
        </p:nvCxnSpPr>
        <p:spPr>
          <a:xfrm>
            <a:off x="4524094" y="1937656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6"/>
            <a:endCxn id="52" idx="2"/>
          </p:cNvCxnSpPr>
          <p:nvPr/>
        </p:nvCxnSpPr>
        <p:spPr>
          <a:xfrm>
            <a:off x="4524091" y="325700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9" idx="6"/>
            <a:endCxn id="52" idx="3"/>
          </p:cNvCxnSpPr>
          <p:nvPr/>
        </p:nvCxnSpPr>
        <p:spPr>
          <a:xfrm flipV="1">
            <a:off x="4524092" y="3383240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52" idx="1"/>
            <a:endCxn id="30" idx="6"/>
          </p:cNvCxnSpPr>
          <p:nvPr/>
        </p:nvCxnSpPr>
        <p:spPr>
          <a:xfrm rot="16200000" flipV="1">
            <a:off x="5244727" y="1217024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9" idx="6"/>
            <a:endCxn id="53" idx="2"/>
          </p:cNvCxnSpPr>
          <p:nvPr/>
        </p:nvCxnSpPr>
        <p:spPr>
          <a:xfrm>
            <a:off x="4524092" y="4576353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4" idx="6"/>
            <a:endCxn id="53" idx="1"/>
          </p:cNvCxnSpPr>
          <p:nvPr/>
        </p:nvCxnSpPr>
        <p:spPr>
          <a:xfrm>
            <a:off x="4524091" y="3257004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6"/>
            <a:endCxn id="53" idx="0"/>
          </p:cNvCxnSpPr>
          <p:nvPr/>
        </p:nvCxnSpPr>
        <p:spPr>
          <a:xfrm>
            <a:off x="4524094" y="1937656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8" idx="2"/>
            <a:endCxn id="14" idx="6"/>
          </p:cNvCxnSpPr>
          <p:nvPr/>
        </p:nvCxnSpPr>
        <p:spPr>
          <a:xfrm rot="10800000">
            <a:off x="4524100" y="1937657"/>
            <a:ext cx="2582082" cy="263869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itle 1"/>
              <p:cNvSpPr txBox="1">
                <a:spLocks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  <a:blipFill rotWithShape="0">
                <a:blip r:embed="rId11"/>
                <a:stretch>
                  <a:fillRect t="-36076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16" idx="1"/>
          </p:cNvCxnSpPr>
          <p:nvPr/>
        </p:nvCxnSpPr>
        <p:spPr>
          <a:xfrm>
            <a:off x="1584959" y="1937657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6" idx="2"/>
          </p:cNvCxnSpPr>
          <p:nvPr/>
        </p:nvCxnSpPr>
        <p:spPr>
          <a:xfrm>
            <a:off x="1584956" y="3257005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16" idx="3"/>
          </p:cNvCxnSpPr>
          <p:nvPr/>
        </p:nvCxnSpPr>
        <p:spPr>
          <a:xfrm flipV="1">
            <a:off x="1584957" y="3383241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1"/>
            <a:endCxn id="3" idx="6"/>
          </p:cNvCxnSpPr>
          <p:nvPr/>
        </p:nvCxnSpPr>
        <p:spPr>
          <a:xfrm rot="16200000" flipV="1">
            <a:off x="2305592" y="1217025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7" idx="2"/>
          </p:cNvCxnSpPr>
          <p:nvPr/>
        </p:nvCxnSpPr>
        <p:spPr>
          <a:xfrm>
            <a:off x="1584957" y="457635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6"/>
            <a:endCxn id="17" idx="1"/>
          </p:cNvCxnSpPr>
          <p:nvPr/>
        </p:nvCxnSpPr>
        <p:spPr>
          <a:xfrm>
            <a:off x="1584956" y="3257005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6"/>
            <a:endCxn id="17" idx="0"/>
          </p:cNvCxnSpPr>
          <p:nvPr/>
        </p:nvCxnSpPr>
        <p:spPr>
          <a:xfrm>
            <a:off x="1584959" y="1937657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2"/>
            <a:endCxn id="11" idx="6"/>
          </p:cNvCxnSpPr>
          <p:nvPr/>
        </p:nvCxnSpPr>
        <p:spPr>
          <a:xfrm rot="10800000">
            <a:off x="1584957" y="3257006"/>
            <a:ext cx="2582091" cy="131934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167043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67040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67041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06184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106181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06182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0" idx="6"/>
            <a:endCxn id="50" idx="2"/>
          </p:cNvCxnSpPr>
          <p:nvPr/>
        </p:nvCxnSpPr>
        <p:spPr>
          <a:xfrm>
            <a:off x="4524094" y="1937656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4" idx="6"/>
            <a:endCxn id="50" idx="3"/>
          </p:cNvCxnSpPr>
          <p:nvPr/>
        </p:nvCxnSpPr>
        <p:spPr>
          <a:xfrm flipV="1">
            <a:off x="4524091" y="2063892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9" idx="6"/>
            <a:endCxn id="50" idx="4"/>
          </p:cNvCxnSpPr>
          <p:nvPr/>
        </p:nvCxnSpPr>
        <p:spPr>
          <a:xfrm flipV="1">
            <a:off x="4524092" y="2116181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endCxn id="44" idx="6"/>
          </p:cNvCxnSpPr>
          <p:nvPr/>
        </p:nvCxnSpPr>
        <p:spPr>
          <a:xfrm rot="10800000" flipV="1">
            <a:off x="4524091" y="2116180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6"/>
            <a:endCxn id="52" idx="1"/>
          </p:cNvCxnSpPr>
          <p:nvPr/>
        </p:nvCxnSpPr>
        <p:spPr>
          <a:xfrm>
            <a:off x="4524094" y="1937656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6"/>
            <a:endCxn id="52" idx="2"/>
          </p:cNvCxnSpPr>
          <p:nvPr/>
        </p:nvCxnSpPr>
        <p:spPr>
          <a:xfrm>
            <a:off x="4524091" y="325700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9" idx="6"/>
            <a:endCxn id="52" idx="3"/>
          </p:cNvCxnSpPr>
          <p:nvPr/>
        </p:nvCxnSpPr>
        <p:spPr>
          <a:xfrm flipV="1">
            <a:off x="4524092" y="3383240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52" idx="1"/>
            <a:endCxn id="30" idx="6"/>
          </p:cNvCxnSpPr>
          <p:nvPr/>
        </p:nvCxnSpPr>
        <p:spPr>
          <a:xfrm rot="16200000" flipV="1">
            <a:off x="5244727" y="1217024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9" idx="6"/>
            <a:endCxn id="53" idx="2"/>
          </p:cNvCxnSpPr>
          <p:nvPr/>
        </p:nvCxnSpPr>
        <p:spPr>
          <a:xfrm>
            <a:off x="4524092" y="4576353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4" idx="6"/>
            <a:endCxn id="53" idx="1"/>
          </p:cNvCxnSpPr>
          <p:nvPr/>
        </p:nvCxnSpPr>
        <p:spPr>
          <a:xfrm>
            <a:off x="4524091" y="3257004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6"/>
            <a:endCxn id="53" idx="0"/>
          </p:cNvCxnSpPr>
          <p:nvPr/>
        </p:nvCxnSpPr>
        <p:spPr>
          <a:xfrm>
            <a:off x="4524094" y="1937656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8" idx="2"/>
            <a:endCxn id="14" idx="6"/>
          </p:cNvCxnSpPr>
          <p:nvPr/>
        </p:nvCxnSpPr>
        <p:spPr>
          <a:xfrm rot="10800000">
            <a:off x="4524100" y="1937657"/>
            <a:ext cx="2582082" cy="263869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itle 1"/>
              <p:cNvSpPr txBox="1">
                <a:spLocks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  <a:blipFill rotWithShape="0">
                <a:blip r:embed="rId11"/>
                <a:stretch>
                  <a:fillRect t="-36076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42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Decoding – Viterbi Algorithm</a:t>
            </a:r>
            <a:endParaRPr 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1227908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27905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27906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167049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67046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67047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06194" y="1759131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06191" y="3078479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06192" y="439782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" idx="6"/>
            <a:endCxn id="14" idx="2"/>
          </p:cNvCxnSpPr>
          <p:nvPr/>
        </p:nvCxnSpPr>
        <p:spPr>
          <a:xfrm>
            <a:off x="1584959" y="1937657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14" idx="3"/>
          </p:cNvCxnSpPr>
          <p:nvPr/>
        </p:nvCxnSpPr>
        <p:spPr>
          <a:xfrm flipV="1">
            <a:off x="1584956" y="2063893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  <a:endCxn id="14" idx="4"/>
          </p:cNvCxnSpPr>
          <p:nvPr/>
        </p:nvCxnSpPr>
        <p:spPr>
          <a:xfrm flipV="1">
            <a:off x="1584957" y="2116182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51" y="1759131"/>
                <a:ext cx="80284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3078479"/>
                <a:ext cx="81323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79" y="4406536"/>
                <a:ext cx="8027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urved Connector 57"/>
          <p:cNvCxnSpPr>
            <a:endCxn id="11" idx="6"/>
          </p:cNvCxnSpPr>
          <p:nvPr/>
        </p:nvCxnSpPr>
        <p:spPr>
          <a:xfrm rot="10800000" flipV="1">
            <a:off x="1584956" y="2116181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6"/>
            <a:endCxn id="16" idx="1"/>
          </p:cNvCxnSpPr>
          <p:nvPr/>
        </p:nvCxnSpPr>
        <p:spPr>
          <a:xfrm>
            <a:off x="1584959" y="1937657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6"/>
            <a:endCxn id="16" idx="2"/>
          </p:cNvCxnSpPr>
          <p:nvPr/>
        </p:nvCxnSpPr>
        <p:spPr>
          <a:xfrm>
            <a:off x="1584956" y="3257005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6"/>
            <a:endCxn id="16" idx="3"/>
          </p:cNvCxnSpPr>
          <p:nvPr/>
        </p:nvCxnSpPr>
        <p:spPr>
          <a:xfrm flipV="1">
            <a:off x="1584957" y="3383241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1"/>
            <a:endCxn id="3" idx="6"/>
          </p:cNvCxnSpPr>
          <p:nvPr/>
        </p:nvCxnSpPr>
        <p:spPr>
          <a:xfrm rot="16200000" flipV="1">
            <a:off x="2305592" y="1217025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  <a:endCxn id="17" idx="2"/>
          </p:cNvCxnSpPr>
          <p:nvPr/>
        </p:nvCxnSpPr>
        <p:spPr>
          <a:xfrm>
            <a:off x="1584957" y="457635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6"/>
            <a:endCxn id="17" idx="1"/>
          </p:cNvCxnSpPr>
          <p:nvPr/>
        </p:nvCxnSpPr>
        <p:spPr>
          <a:xfrm>
            <a:off x="1584956" y="3257005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6"/>
            <a:endCxn id="17" idx="0"/>
          </p:cNvCxnSpPr>
          <p:nvPr/>
        </p:nvCxnSpPr>
        <p:spPr>
          <a:xfrm>
            <a:off x="1584959" y="1937657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7" idx="2"/>
            <a:endCxn id="11" idx="6"/>
          </p:cNvCxnSpPr>
          <p:nvPr/>
        </p:nvCxnSpPr>
        <p:spPr>
          <a:xfrm rot="10800000">
            <a:off x="1584957" y="3257006"/>
            <a:ext cx="2582091" cy="131934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167043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67040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67041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06184" y="1759130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106181" y="3078478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06182" y="4397827"/>
            <a:ext cx="357051" cy="3570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0" idx="6"/>
            <a:endCxn id="50" idx="2"/>
          </p:cNvCxnSpPr>
          <p:nvPr/>
        </p:nvCxnSpPr>
        <p:spPr>
          <a:xfrm>
            <a:off x="4524094" y="1937656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4" idx="6"/>
            <a:endCxn id="50" idx="3"/>
          </p:cNvCxnSpPr>
          <p:nvPr/>
        </p:nvCxnSpPr>
        <p:spPr>
          <a:xfrm flipV="1">
            <a:off x="4524091" y="2063892"/>
            <a:ext cx="2634382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9" idx="6"/>
            <a:endCxn id="50" idx="4"/>
          </p:cNvCxnSpPr>
          <p:nvPr/>
        </p:nvCxnSpPr>
        <p:spPr>
          <a:xfrm flipV="1">
            <a:off x="4524092" y="2116181"/>
            <a:ext cx="2760618" cy="2460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endCxn id="44" idx="6"/>
          </p:cNvCxnSpPr>
          <p:nvPr/>
        </p:nvCxnSpPr>
        <p:spPr>
          <a:xfrm rot="10800000" flipV="1">
            <a:off x="4524091" y="2116180"/>
            <a:ext cx="2582090" cy="1140823"/>
          </a:xfrm>
          <a:prstGeom prst="curvedConnector3">
            <a:avLst>
              <a:gd name="adj1" fmla="val 514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6"/>
            <a:endCxn id="52" idx="1"/>
          </p:cNvCxnSpPr>
          <p:nvPr/>
        </p:nvCxnSpPr>
        <p:spPr>
          <a:xfrm>
            <a:off x="4524094" y="1937656"/>
            <a:ext cx="2634376" cy="119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4" idx="6"/>
            <a:endCxn id="52" idx="2"/>
          </p:cNvCxnSpPr>
          <p:nvPr/>
        </p:nvCxnSpPr>
        <p:spPr>
          <a:xfrm>
            <a:off x="4524091" y="3257004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9" idx="6"/>
            <a:endCxn id="52" idx="3"/>
          </p:cNvCxnSpPr>
          <p:nvPr/>
        </p:nvCxnSpPr>
        <p:spPr>
          <a:xfrm flipV="1">
            <a:off x="4524092" y="3383240"/>
            <a:ext cx="2634378" cy="119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52" idx="1"/>
            <a:endCxn id="30" idx="6"/>
          </p:cNvCxnSpPr>
          <p:nvPr/>
        </p:nvCxnSpPr>
        <p:spPr>
          <a:xfrm rot="16200000" flipV="1">
            <a:off x="5244727" y="1217024"/>
            <a:ext cx="1193111" cy="2634376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9" idx="6"/>
            <a:endCxn id="53" idx="2"/>
          </p:cNvCxnSpPr>
          <p:nvPr/>
        </p:nvCxnSpPr>
        <p:spPr>
          <a:xfrm>
            <a:off x="4524092" y="4576353"/>
            <a:ext cx="25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4" idx="6"/>
            <a:endCxn id="53" idx="1"/>
          </p:cNvCxnSpPr>
          <p:nvPr/>
        </p:nvCxnSpPr>
        <p:spPr>
          <a:xfrm>
            <a:off x="4524091" y="3257004"/>
            <a:ext cx="2634380" cy="1193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6"/>
            <a:endCxn id="53" idx="0"/>
          </p:cNvCxnSpPr>
          <p:nvPr/>
        </p:nvCxnSpPr>
        <p:spPr>
          <a:xfrm>
            <a:off x="4524094" y="1937656"/>
            <a:ext cx="2760614" cy="2460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8" idx="2"/>
            <a:endCxn id="14" idx="6"/>
          </p:cNvCxnSpPr>
          <p:nvPr/>
        </p:nvCxnSpPr>
        <p:spPr>
          <a:xfrm rot="10800000">
            <a:off x="4524100" y="1937657"/>
            <a:ext cx="2582082" cy="263869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870" y="1325948"/>
                <a:ext cx="80740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257" y="2699548"/>
                <a:ext cx="81778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291" y="3985382"/>
                <a:ext cx="807272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05" y="1320540"/>
                <a:ext cx="8074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17" y="2739979"/>
                <a:ext cx="81778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383" y="3985382"/>
                <a:ext cx="807272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itle 1"/>
              <p:cNvSpPr txBox="1">
                <a:spLocks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=1,…,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lim>
                          </m:limLow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=3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r>
                        <a:rPr lang="en-US" sz="2400" i="1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99" y="5073961"/>
                <a:ext cx="7182416" cy="958188"/>
              </a:xfrm>
              <a:prstGeom prst="rect">
                <a:avLst/>
              </a:prstGeom>
              <a:blipFill rotWithShape="0">
                <a:blip r:embed="rId11"/>
                <a:stretch>
                  <a:fillRect t="-36076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itle 1"/>
              <p:cNvSpPr txBox="1">
                <a:spLocks/>
              </p:cNvSpPr>
              <p:nvPr/>
            </p:nvSpPr>
            <p:spPr>
              <a:xfrm>
                <a:off x="932883" y="5895700"/>
                <a:ext cx="7182416" cy="9581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83" y="5895700"/>
                <a:ext cx="7182416" cy="958188"/>
              </a:xfrm>
              <a:prstGeom prst="rect">
                <a:avLst/>
              </a:prstGeom>
              <a:blipFill rotWithShape="0">
                <a:blip r:embed="rId12"/>
                <a:stretch>
                  <a:fillRect t="-25478" b="-35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4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Learning an HMM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365743" y="1253832"/>
                <a:ext cx="8205248" cy="137138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/>
                  <a:t>Given (many) observation sequences,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</a:rPr>
                      <m:t>}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:r>
                  <a:rPr lang="en-US" sz="2800" dirty="0" smtClean="0"/>
                  <a:t>the set of possible hidden states, </a:t>
                </a:r>
                <a:r>
                  <a:rPr lang="en-US" sz="2800" dirty="0"/>
                  <a:t>estimate the parameters of HMM,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charset="0"/>
                      </a:rPr>
                      <m:t>λ</m:t>
                    </m:r>
                    <m:r>
                      <a:rPr lang="en-US" sz="2800" i="1">
                        <a:latin typeface="Cambria Math" charset="0"/>
                      </a:rPr>
                      <m:t>=(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1253832"/>
                <a:ext cx="8205248" cy="1371382"/>
              </a:xfrm>
              <a:prstGeom prst="rect">
                <a:avLst/>
              </a:prstGeom>
              <a:blipFill rotWithShape="0">
                <a:blip r:embed="rId2"/>
                <a:stretch>
                  <a:fillRect l="-1560" t="-7556" b="-3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65743" y="3155566"/>
                <a:ext cx="8205248" cy="133718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]=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  <m:r>
                        <a:rPr lang="en-US" sz="2800" i="1">
                          <a:latin typeface="Cambria Math" charset="0"/>
                        </a:rPr>
                        <m:t>]=</m:t>
                      </m:r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3155566"/>
                <a:ext cx="8205248" cy="1337186"/>
              </a:xfrm>
              <a:prstGeom prst="rect">
                <a:avLst/>
              </a:prstGeom>
              <a:blipFill rotWithShape="0">
                <a:blip r:embed="rId3"/>
                <a:stretch>
                  <a:fillRect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8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57034" y="2625214"/>
                <a:ext cx="8205248" cy="133718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]=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  <m:r>
                        <a:rPr lang="en-US" sz="2800" i="1">
                          <a:latin typeface="Cambria Math" charset="0"/>
                        </a:rPr>
                        <m:t>]=</m:t>
                      </m:r>
                      <m:r>
                        <a:rPr lang="en-US" sz="28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b="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2625214"/>
                <a:ext cx="8205248" cy="1337186"/>
              </a:xfrm>
              <a:prstGeom prst="rect">
                <a:avLst/>
              </a:prstGeom>
              <a:blipFill rotWithShape="0">
                <a:blip r:embed="rId2"/>
                <a:stretch>
                  <a:fillRect b="-4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2" y="2466867"/>
            <a:ext cx="5691720" cy="398695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57034" y="1201360"/>
            <a:ext cx="8205248" cy="977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 just by looking at sentences, can we learn a POS tagging model?</a:t>
            </a:r>
          </a:p>
        </p:txBody>
      </p:sp>
    </p:spTree>
    <p:extLst>
      <p:ext uri="{BB962C8B-B14F-4D97-AF65-F5344CB8AC3E}">
        <p14:creationId xmlns:p14="http://schemas.microsoft.com/office/powerpoint/2010/main" val="17692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7034" y="1365254"/>
            <a:ext cx="8571428" cy="843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Turns out, we can!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3" y="2433697"/>
            <a:ext cx="4776569" cy="295404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71915" y="5721183"/>
            <a:ext cx="8571428" cy="7356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This </a:t>
            </a:r>
            <a:r>
              <a:rPr lang="en-US" sz="3600" dirty="0" smtClean="0"/>
              <a:t>is an example of </a:t>
            </a:r>
            <a:r>
              <a:rPr lang="en-US" sz="3600" b="1" dirty="0" smtClean="0"/>
              <a:t>unsupervised learning</a:t>
            </a:r>
            <a:r>
              <a:rPr lang="en-US" sz="3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7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Motivation for using HMMs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743" y="1420148"/>
            <a:ext cx="7933526" cy="946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Why not build a classifier that maps input sequences to output sequences?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2650571"/>
            <a:ext cx="7933526" cy="1120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Input sequences are of different lengths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Output at different time steps are </a:t>
            </a:r>
            <a:r>
              <a:rPr lang="en-US" sz="2400" dirty="0" smtClean="0"/>
              <a:t>not independent</a:t>
            </a:r>
            <a:endParaRPr lang="en-US" sz="2400" dirty="0" smtClean="0">
              <a:latin typeface="+mj-lt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01604" y="4700016"/>
            <a:ext cx="7933526" cy="1771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Important </a:t>
            </a:r>
            <a:r>
              <a:rPr lang="en-US" sz="2800" dirty="0" smtClean="0">
                <a:latin typeface="+mj-lt"/>
              </a:rPr>
              <a:t>in practice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Text Processing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Speech Processing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DNA Analysis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sz="2000" dirty="0" smtClean="0">
                <a:latin typeface="+mj-lt"/>
              </a:rPr>
              <a:t>….. </a:t>
            </a:r>
            <a:r>
              <a:rPr lang="en-US" sz="2000" dirty="0">
                <a:latin typeface="+mj-lt"/>
              </a:rPr>
              <a:t>b</a:t>
            </a:r>
            <a:r>
              <a:rPr lang="is-IS" sz="2000" dirty="0" smtClean="0">
                <a:latin typeface="+mj-lt"/>
              </a:rPr>
              <a:t>asically any application requiring modeling sequences</a:t>
            </a:r>
            <a:endParaRPr lang="en-US" sz="2000" dirty="0" smtClean="0">
              <a:latin typeface="+mj-lt"/>
            </a:endParaRPr>
          </a:p>
          <a:p>
            <a:pPr marL="800100" lvl="1" indent="-342900">
              <a:buFont typeface="Arial" charset="0"/>
              <a:buChar char="•"/>
            </a:pPr>
            <a:endParaRPr lang="en-US" sz="1400" dirty="0" smtClean="0">
              <a:latin typeface="+mj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65975" y="4191149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 smtClean="0"/>
              <a:t>     </a:t>
            </a:r>
            <a:r>
              <a:rPr lang="en-US" sz="2400" dirty="0" smtClean="0">
                <a:solidFill>
                  <a:srgbClr val="00B0F0"/>
                </a:solidFill>
              </a:rPr>
              <a:t>VB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65975" y="3717477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Let    us    learn   about   HMMs</a:t>
            </a:r>
          </a:p>
        </p:txBody>
      </p:sp>
    </p:spTree>
    <p:extLst>
      <p:ext uri="{BB962C8B-B14F-4D97-AF65-F5344CB8AC3E}">
        <p14:creationId xmlns:p14="http://schemas.microsoft.com/office/powerpoint/2010/main" val="194409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6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365743" y="1253832"/>
                <a:ext cx="8419028" cy="99951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Let’s consider a simpler case, where we are given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8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b="0" i="1" dirty="0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800" dirty="0" smtClean="0"/>
                  <a:t> sequence pairs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43" y="1253832"/>
                <a:ext cx="8419028" cy="999511"/>
              </a:xfrm>
              <a:prstGeom prst="rect">
                <a:avLst/>
              </a:prstGeom>
              <a:blipFill rotWithShape="0">
                <a:blip r:embed="rId2"/>
                <a:stretch>
                  <a:fillRect l="-1521" t="-10366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365742" y="2573786"/>
            <a:ext cx="8540513" cy="9995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Similar, to a language model, </a:t>
            </a:r>
            <a:r>
              <a:rPr lang="en-US" sz="2800" smtClean="0"/>
              <a:t>counting should’ve </a:t>
            </a:r>
            <a:r>
              <a:rPr lang="en-US" sz="2800" dirty="0" smtClean="0"/>
              <a:t>worked!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269947" y="3703927"/>
                <a:ext cx="8205248" cy="11075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𝑄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𝑞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7" y="3703927"/>
                <a:ext cx="8205248" cy="11075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/>
              <p:cNvSpPr txBox="1">
                <a:spLocks/>
              </p:cNvSpPr>
              <p:nvPr/>
            </p:nvSpPr>
            <p:spPr>
              <a:xfrm>
                <a:off x="269947" y="5002111"/>
                <a:ext cx="8205248" cy="110755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𝑜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→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𝑜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bg-BG" sz="28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8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𝑉𝑜𝑐𝑎𝑏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4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47" y="5002111"/>
                <a:ext cx="8205248" cy="11075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4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57034" y="1319147"/>
                <a:ext cx="8205248" cy="65116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But, we only have unlabeled sequences,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800" dirty="0" smtClean="0"/>
                  <a:t>. </a:t>
                </a: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1319147"/>
                <a:ext cx="8205248" cy="651168"/>
              </a:xfrm>
              <a:prstGeom prst="rect">
                <a:avLst/>
              </a:prstGeom>
              <a:blipFill rotWithShape="0">
                <a:blip r:embed="rId2"/>
                <a:stretch>
                  <a:fillRect l="-1560" t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57034" y="1970315"/>
            <a:ext cx="8205248" cy="651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+mn-lt"/>
              </a:rPr>
              <a:t>Why do we even expect to learn (A,B)?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357034" y="2765427"/>
                <a:ext cx="8205248" cy="10144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Consider, multiple pairs of (A,B)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  …,  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800" dirty="0" smtClean="0"/>
                  <a:t> </a:t>
                </a:r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2765427"/>
                <a:ext cx="8205248" cy="1014448"/>
              </a:xfrm>
              <a:prstGeom prst="rect">
                <a:avLst/>
              </a:prstGeom>
              <a:blipFill rotWithShape="0">
                <a:blip r:embed="rId3"/>
                <a:stretch>
                  <a:fillRect l="-1560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/>
              <p:cNvSpPr txBox="1">
                <a:spLocks/>
              </p:cNvSpPr>
              <p:nvPr/>
            </p:nvSpPr>
            <p:spPr>
              <a:xfrm>
                <a:off x="433234" y="4049484"/>
                <a:ext cx="8205248" cy="16416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/>
                  <a:t>, we can compute </a:t>
                </a:r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𝐿𝑖𝑘𝑒𝑙𝑖h𝑜𝑜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1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34" y="4049484"/>
                <a:ext cx="8205248" cy="1641667"/>
              </a:xfrm>
              <a:prstGeom prst="rect">
                <a:avLst/>
              </a:prstGeom>
              <a:blipFill rotWithShape="0">
                <a:blip r:embed="rId4"/>
                <a:stretch>
                  <a:fillRect l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509434" y="5737578"/>
                <a:ext cx="8205248" cy="9422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dirty="0" smtClean="0"/>
                  <a:t>Choose best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4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sz="4000" dirty="0" smtClean="0"/>
              </a:p>
            </p:txBody>
          </p:sp>
        </mc:Choice>
        <mc:Fallback xmlns="">
          <p:sp>
            <p:nvSpPr>
              <p:cNvPr id="1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34" y="5737578"/>
                <a:ext cx="8205248" cy="942299"/>
              </a:xfrm>
              <a:prstGeom prst="rect">
                <a:avLst/>
              </a:prstGeom>
              <a:blipFill rotWithShape="0">
                <a:blip r:embed="rId5"/>
                <a:stretch>
                  <a:fillRect t="-1935" b="-1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55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57034" y="1319147"/>
                <a:ext cx="8205248" cy="65116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Infinite number of possibilities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latin typeface="Cambria Math" charset="0"/>
                      </a:rPr>
                      <m:t>𝐵</m:t>
                    </m:r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1319147"/>
                <a:ext cx="8205248" cy="651168"/>
              </a:xfrm>
              <a:prstGeom prst="rect">
                <a:avLst/>
              </a:prstGeom>
              <a:blipFill rotWithShape="0">
                <a:blip r:embed="rId2"/>
                <a:stretch>
                  <a:fillRect l="-1560" t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57034" y="1970315"/>
            <a:ext cx="8205248" cy="651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+mn-lt"/>
              </a:rPr>
              <a:t>Can we do </a:t>
            </a:r>
            <a:r>
              <a:rPr lang="en-US" sz="2800" b="1" smtClean="0">
                <a:latin typeface="+mn-lt"/>
              </a:rPr>
              <a:t>something smarter?</a:t>
            </a:r>
            <a:endParaRPr lang="en-US" sz="2800" b="1" dirty="0" smtClean="0">
              <a:latin typeface="+mn-l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5594" y="3628869"/>
            <a:ext cx="8571428" cy="17608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Expectation – Maximization </a:t>
            </a:r>
            <a:r>
              <a:rPr lang="en-US" sz="3600" dirty="0" smtClean="0"/>
              <a:t>is an algorithm to find parameters of a statistical model containing </a:t>
            </a:r>
            <a:r>
              <a:rPr lang="en-US" sz="3600" smtClean="0"/>
              <a:t>hidden variables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6560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57034" y="1319147"/>
                <a:ext cx="8205248" cy="5081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EM is an iterative algorithm. Let’s draw a sketch of the algorithm:</a:t>
                </a:r>
              </a:p>
              <a:p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Start with some estimate of parameters,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𝐴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Compute an expectation of the likelihood of the observed data using current parameter estimates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Update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𝐴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800" dirty="0" smtClean="0"/>
                  <a:t> so as to maximize the expectation computed in Step 2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Repeat 2. &amp; 3. until some stopping criterion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1319147"/>
                <a:ext cx="8205248" cy="5081653"/>
              </a:xfrm>
              <a:prstGeom prst="rect">
                <a:avLst/>
              </a:prstGeom>
              <a:blipFill rotWithShape="0">
                <a:blip r:embed="rId2"/>
                <a:stretch>
                  <a:fillRect l="-1560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531206" y="5845629"/>
            <a:ext cx="8205248" cy="729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9516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/>
              <a:t>Learning an HMM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357034" y="933389"/>
                <a:ext cx="8205248" cy="5081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 smtClean="0"/>
                  <a:t>EM is an iterative algorithm. Let’s draw a sketch of the algorithm:</a:t>
                </a:r>
              </a:p>
              <a:p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Start with some estimate of parameters,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𝐴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Compute an expectation of the likelihood of the observed data using current parameter estimates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Update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𝐴</m:t>
                        </m:r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r>
                          <a:rPr lang="en-US" sz="2800" i="1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800" dirty="0" smtClean="0"/>
                  <a:t> so as to maximize the expectation computed in Step 2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 smtClean="0"/>
                  <a:t>Repeat 2. &amp; 3. until some stopping criterion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  <a:p>
                <a:pPr algn="ctr"/>
                <a:r>
                  <a:rPr lang="en-US" sz="2800" dirty="0" smtClean="0"/>
                  <a:t>Optimum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charset="0"/>
                      </a:rPr>
                      <m:t>(</m:t>
                    </m:r>
                    <m:r>
                      <a:rPr lang="en-US" sz="2800" i="1">
                        <a:latin typeface="Cambria Math" charset="0"/>
                      </a:rPr>
                      <m:t>𝐴</m:t>
                    </m:r>
                    <m:r>
                      <a:rPr lang="en-US" sz="2800" i="1">
                        <a:latin typeface="Cambria Math" charset="0"/>
                      </a:rPr>
                      <m:t>,</m:t>
                    </m:r>
                    <m:r>
                      <a:rPr lang="en-US" sz="2800" i="1">
                        <a:latin typeface="Cambria Math" charset="0"/>
                      </a:rPr>
                      <m:t>𝐵</m:t>
                    </m:r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are found!</a:t>
                </a: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34" y="933389"/>
                <a:ext cx="8205248" cy="5081653"/>
              </a:xfrm>
              <a:prstGeom prst="rect">
                <a:avLst/>
              </a:prstGeom>
              <a:blipFill rotWithShape="0">
                <a:blip r:embed="rId2"/>
                <a:stretch>
                  <a:fillRect l="-1560" t="-1918" b="-1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531206" y="5845629"/>
            <a:ext cx="8205248" cy="729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77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34" y="78378"/>
            <a:ext cx="8205248" cy="85501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we learned..</a:t>
            </a:r>
            <a:endParaRPr lang="en-US" sz="3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034" y="933389"/>
            <a:ext cx="8205248" cy="5081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9434" y="1085789"/>
            <a:ext cx="8205248" cy="548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Hidden Markov Models allow us to model </a:t>
            </a:r>
            <a:r>
              <a:rPr lang="en-US" sz="3200" dirty="0" smtClean="0"/>
              <a:t>sequences with hidden latent variables</a:t>
            </a:r>
            <a:endParaRPr lang="en-US" sz="3200" dirty="0" smtClean="0"/>
          </a:p>
          <a:p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Likelihood: Given a observation sequence, computing its likelihood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Decoding: Given an observation sequence, decoding the best hidden sequence of labels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Learning: Using unlabeled sequence examples, learning the parameters of a HMM.</a:t>
            </a:r>
          </a:p>
        </p:txBody>
      </p:sp>
    </p:spTree>
    <p:extLst>
      <p:ext uri="{BB962C8B-B14F-4D97-AF65-F5344CB8AC3E}">
        <p14:creationId xmlns:p14="http://schemas.microsoft.com/office/powerpoint/2010/main" val="11229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650" y="1832602"/>
            <a:ext cx="8013700" cy="2387600"/>
          </a:xfrm>
        </p:spPr>
        <p:txBody>
          <a:bodyPr anchor="ctr">
            <a:normAutofit/>
          </a:bodyPr>
          <a:lstStyle/>
          <a:p>
            <a:r>
              <a:rPr lang="en-US" sz="4800" dirty="0" smtClean="0"/>
              <a:t>Markov Chains</a:t>
            </a:r>
            <a:br>
              <a:rPr lang="en-US" sz="4800" dirty="0" smtClean="0"/>
            </a:br>
            <a:r>
              <a:rPr lang="en-US" sz="4800" dirty="0" smtClean="0"/>
              <a:t>aka</a:t>
            </a:r>
            <a:br>
              <a:rPr lang="en-US" sz="4800" dirty="0" smtClean="0"/>
            </a:br>
            <a:r>
              <a:rPr lang="en-US" sz="4800" dirty="0" smtClean="0"/>
              <a:t>Observed Markov Models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5674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 smtClean="0"/>
              <a:t>Observed Markov Models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65743" y="1248937"/>
            <a:ext cx="7933526" cy="1163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Special case of</a:t>
            </a:r>
            <a:r>
              <a:rPr lang="en-US" sz="2400" b="1" dirty="0" smtClean="0"/>
              <a:t> Weighted Finite Automaton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Set of States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Set of transitions between states</a:t>
            </a:r>
          </a:p>
          <a:p>
            <a:pPr marL="800100" lvl="1" indent="-342900">
              <a:buFont typeface="Arial" charset="0"/>
              <a:buChar char="•"/>
            </a:pPr>
            <a:endParaRPr lang="en-US" sz="900" b="1" dirty="0" smtClean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65743" y="2620537"/>
            <a:ext cx="7933526" cy="1163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 </a:t>
            </a:r>
            <a:r>
              <a:rPr lang="en-US" sz="2400" b="1" dirty="0" smtClean="0"/>
              <a:t>Markov Chains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Weights are probabilities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Therefore, sum of all probabilities on arcs leaving a node = 1</a:t>
            </a:r>
          </a:p>
          <a:p>
            <a:pPr marL="800100" lvl="1" indent="-342900">
              <a:buFont typeface="Arial" charset="0"/>
              <a:buChar char="•"/>
            </a:pPr>
            <a:endParaRPr lang="en-US" sz="9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5" y="3844834"/>
            <a:ext cx="4299858" cy="2744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5625721" y="4635291"/>
                <a:ext cx="2673548" cy="9194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21" y="4635291"/>
                <a:ext cx="2673548" cy="919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 txBox="1">
            <a:spLocks/>
          </p:cNvSpPr>
          <p:nvPr/>
        </p:nvSpPr>
        <p:spPr>
          <a:xfrm>
            <a:off x="5298393" y="5554767"/>
            <a:ext cx="3572142" cy="1034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For </a:t>
            </a:r>
            <a:r>
              <a:rPr lang="en-US" sz="2000" dirty="0" err="1" smtClean="0"/>
              <a:t>eg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- Cold, Warm, Hot, Hot, Hot</a:t>
            </a:r>
          </a:p>
          <a:p>
            <a:r>
              <a:rPr lang="en-US" sz="2000" dirty="0" smtClean="0"/>
              <a:t>- Warm, Hot, Hot, Cold, Cold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1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92184"/>
            <a:ext cx="8205248" cy="855011"/>
          </a:xfrm>
        </p:spPr>
        <p:txBody>
          <a:bodyPr/>
          <a:lstStyle/>
          <a:p>
            <a:r>
              <a:rPr lang="en-US" dirty="0" smtClean="0"/>
              <a:t>Observed Markov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4" y="855012"/>
            <a:ext cx="4037786" cy="2565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 txBox="1">
                <a:spLocks/>
              </p:cNvSpPr>
              <p:nvPr/>
            </p:nvSpPr>
            <p:spPr>
              <a:xfrm>
                <a:off x="5517737" y="1072588"/>
                <a:ext cx="2668319" cy="117871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 smtClean="0"/>
                  <a:t>Markov chain assigns probabilities to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737" y="1072588"/>
                <a:ext cx="2668319" cy="1178716"/>
              </a:xfrm>
              <a:prstGeom prst="rect">
                <a:avLst/>
              </a:prstGeom>
              <a:blipFill rotWithShape="0">
                <a:blip r:embed="rId3"/>
                <a:stretch>
                  <a:fillRect l="-3425" t="-7254" r="-4566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5230354" y="3329604"/>
            <a:ext cx="3243086" cy="526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Bigram Language Model!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2" y="4558194"/>
            <a:ext cx="8112079" cy="206001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8912" y="3960637"/>
            <a:ext cx="8205248" cy="597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Markov Chains are Probabilistic Graphical Models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30354" y="2328523"/>
            <a:ext cx="3243086" cy="848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is white snow</a:t>
            </a:r>
          </a:p>
          <a:p>
            <a:pPr algn="ctr"/>
            <a:r>
              <a:rPr lang="en-US" sz="2400" dirty="0"/>
              <a:t>w</a:t>
            </a:r>
            <a:r>
              <a:rPr lang="en-US" sz="2400" dirty="0" smtClean="0"/>
              <a:t>hite is snow</a:t>
            </a:r>
          </a:p>
          <a:p>
            <a:pPr algn="ctr"/>
            <a:r>
              <a:rPr lang="en-US" sz="2400" dirty="0" smtClean="0"/>
              <a:t>is snow white</a:t>
            </a:r>
          </a:p>
        </p:txBody>
      </p:sp>
    </p:spTree>
    <p:extLst>
      <p:ext uri="{BB962C8B-B14F-4D97-AF65-F5344CB8AC3E}">
        <p14:creationId xmlns:p14="http://schemas.microsoft.com/office/powerpoint/2010/main" val="10974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0" y="1420885"/>
            <a:ext cx="8112079" cy="2060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0" y="4601365"/>
            <a:ext cx="5993238" cy="44998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28580" y="3750074"/>
            <a:ext cx="7356690" cy="750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Probability of state (at any given time-step) only depends on the previous state: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65743" y="92184"/>
            <a:ext cx="8205248" cy="85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Observed Markov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6292794" y="5517897"/>
                <a:ext cx="2476051" cy="940037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 smtClean="0"/>
                  <a:t>Probability of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only depends on previous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94" y="5517897"/>
                <a:ext cx="2476051" cy="940037"/>
              </a:xfrm>
              <a:prstGeom prst="rect">
                <a:avLst/>
              </a:prstGeom>
              <a:blipFill rotWithShape="0">
                <a:blip r:embed="rId4"/>
                <a:stretch>
                  <a:fillRect l="-2206" t="-5769" b="-833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1599728" y="5517898"/>
                <a:ext cx="2047900" cy="940037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 smtClean="0"/>
                  <a:t>Probability of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given all previous states</a:t>
                </a:r>
              </a:p>
            </p:txBody>
          </p:sp>
        </mc:Choice>
        <mc:Fallback xmlns="">
          <p:sp>
            <p:nvSpPr>
              <p:cNvPr id="1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28" y="5517898"/>
                <a:ext cx="2047900" cy="940037"/>
              </a:xfrm>
              <a:prstGeom prst="rect">
                <a:avLst/>
              </a:prstGeom>
              <a:blipFill rotWithShape="0">
                <a:blip r:embed="rId5"/>
                <a:stretch>
                  <a:fillRect l="-2663" t="-5769" b="-8333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9" idx="0"/>
            <a:endCxn id="3" idx="2"/>
          </p:cNvCxnSpPr>
          <p:nvPr/>
        </p:nvCxnSpPr>
        <p:spPr>
          <a:xfrm flipV="1">
            <a:off x="2623678" y="5051347"/>
            <a:ext cx="901521" cy="4665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0"/>
          </p:cNvCxnSpPr>
          <p:nvPr/>
        </p:nvCxnSpPr>
        <p:spPr>
          <a:xfrm flipH="1" flipV="1">
            <a:off x="5896598" y="5051347"/>
            <a:ext cx="1634222" cy="4665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13291</TotalTime>
  <Words>1944</Words>
  <Application>Microsoft Macintosh PowerPoint</Application>
  <PresentationFormat>On-screen Show (4:3)</PresentationFormat>
  <Paragraphs>671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Calibri Light</vt:lpstr>
      <vt:lpstr>Cambria Math</vt:lpstr>
      <vt:lpstr>Wingdings</vt:lpstr>
      <vt:lpstr>Arial</vt:lpstr>
      <vt:lpstr>Office Theme</vt:lpstr>
      <vt:lpstr>Hidden Markov Models</vt:lpstr>
      <vt:lpstr>Parts of Speech (POS)</vt:lpstr>
      <vt:lpstr>Parts of Speech tagging</vt:lpstr>
      <vt:lpstr>Hidden Markov Models (HMM)</vt:lpstr>
      <vt:lpstr>Motivation for using HMMs</vt:lpstr>
      <vt:lpstr>Markov Chains aka Observed Markov Models</vt:lpstr>
      <vt:lpstr>Observed Markov Models</vt:lpstr>
      <vt:lpstr>Observed Markov Models</vt:lpstr>
      <vt:lpstr>PowerPoint Presentation</vt:lpstr>
      <vt:lpstr>Hidden Markov Models</vt:lpstr>
      <vt:lpstr>Jason Eisner’s Experiment</vt:lpstr>
      <vt:lpstr>Jason Eisner’s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Programming </vt:lpstr>
      <vt:lpstr>Dynamic Programming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Decoding – Viterbi Algorithm</vt:lpstr>
      <vt:lpstr>Learning an HMM</vt:lpstr>
      <vt:lpstr>Learning an HMM</vt:lpstr>
      <vt:lpstr>Learning an HMM</vt:lpstr>
      <vt:lpstr>Learning an HMM</vt:lpstr>
      <vt:lpstr>Learning an HMM</vt:lpstr>
      <vt:lpstr>Learning an HMM</vt:lpstr>
      <vt:lpstr>Learning an HMM</vt:lpstr>
      <vt:lpstr>Learning an HMM</vt:lpstr>
      <vt:lpstr>What we learned..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Nitish</dc:creator>
  <cp:lastModifiedBy>Gupta, Nitish</cp:lastModifiedBy>
  <cp:revision>1263</cp:revision>
  <cp:lastPrinted>2018-02-19T00:19:48Z</cp:lastPrinted>
  <dcterms:created xsi:type="dcterms:W3CDTF">2017-02-25T22:28:57Z</dcterms:created>
  <dcterms:modified xsi:type="dcterms:W3CDTF">2018-02-19T00:44:33Z</dcterms:modified>
</cp:coreProperties>
</file>